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</p:sldMasterIdLst>
  <p:notesMasterIdLst>
    <p:notesMasterId r:id="rId51"/>
  </p:notesMasterIdLst>
  <p:sldIdLst>
    <p:sldId id="256" r:id="rId2"/>
    <p:sldId id="388" r:id="rId3"/>
    <p:sldId id="383" r:id="rId4"/>
    <p:sldId id="351" r:id="rId5"/>
    <p:sldId id="352" r:id="rId6"/>
    <p:sldId id="353" r:id="rId7"/>
    <p:sldId id="354" r:id="rId8"/>
    <p:sldId id="258" r:id="rId9"/>
    <p:sldId id="435" r:id="rId10"/>
    <p:sldId id="361" r:id="rId11"/>
    <p:sldId id="362" r:id="rId12"/>
    <p:sldId id="363" r:id="rId13"/>
    <p:sldId id="364" r:id="rId14"/>
    <p:sldId id="365" r:id="rId15"/>
    <p:sldId id="366" r:id="rId16"/>
    <p:sldId id="367" r:id="rId17"/>
    <p:sldId id="373" r:id="rId18"/>
    <p:sldId id="374" r:id="rId19"/>
    <p:sldId id="378" r:id="rId20"/>
    <p:sldId id="375" r:id="rId21"/>
    <p:sldId id="455" r:id="rId22"/>
    <p:sldId id="453" r:id="rId23"/>
    <p:sldId id="457" r:id="rId24"/>
    <p:sldId id="459" r:id="rId25"/>
    <p:sldId id="461" r:id="rId26"/>
    <p:sldId id="390" r:id="rId27"/>
    <p:sldId id="443" r:id="rId28"/>
    <p:sldId id="445" r:id="rId29"/>
    <p:sldId id="437" r:id="rId30"/>
    <p:sldId id="398" r:id="rId31"/>
    <p:sldId id="408" r:id="rId32"/>
    <p:sldId id="409" r:id="rId33"/>
    <p:sldId id="410" r:id="rId34"/>
    <p:sldId id="441" r:id="rId35"/>
    <p:sldId id="412" r:id="rId36"/>
    <p:sldId id="414" r:id="rId37"/>
    <p:sldId id="416" r:id="rId38"/>
    <p:sldId id="439" r:id="rId39"/>
    <p:sldId id="447" r:id="rId40"/>
    <p:sldId id="417" r:id="rId41"/>
    <p:sldId id="418" r:id="rId42"/>
    <p:sldId id="419" r:id="rId43"/>
    <p:sldId id="420" r:id="rId44"/>
    <p:sldId id="449" r:id="rId45"/>
    <p:sldId id="421" r:id="rId46"/>
    <p:sldId id="422" r:id="rId47"/>
    <p:sldId id="431" r:id="rId48"/>
    <p:sldId id="432" r:id="rId49"/>
    <p:sldId id="433" r:id="rId5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5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E6AF87F-AED8-4CC4-BB15-16724C431F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4151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523425-435A-4FFE-9EE6-C9D9540F6DF3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5800"/>
            <a:ext cx="4570412" cy="3427413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503738"/>
            <a:ext cx="5029200" cy="3879850"/>
          </a:xfrm>
          <a:noFill/>
          <a:ln/>
        </p:spPr>
        <p:txBody>
          <a:bodyPr/>
          <a:lstStyle/>
          <a:p>
            <a:pPr eaLnBrk="1" hangingPunct="1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591006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CFB528-4F06-483F-833E-713DA089C867}" type="slidenum">
              <a:rPr lang="en-US" smtClean="0"/>
              <a:pPr/>
              <a:t>41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92289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264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265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D571B-6D26-4E4C-9636-F225B6FF3C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71D7CE-97FB-466E-A4C9-F382AD5F95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CD22D0-3772-42B6-A296-BD63DCADBE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E8A6BE-F2A5-4C64-8BDD-CE683CB3B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CB8E9D-8929-4985-A5FC-D52A99CF82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503029-1D31-400C-8955-0CBB9ECD4D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3AE554-87DC-48F6-BC9F-68F01D75C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29894A-FD61-4B6E-AC32-A86927803D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EE93E-2D60-4F52-A6EF-4E87F7603C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8A9F1-9790-461E-BC8C-B8C98E5B7A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1CFD71-2D19-4CC4-9AB4-7A2F22F4E6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F4050-BD55-490E-8F85-DCE9B8CEF6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CB00D-38A1-4E5B-8972-A2C22781FA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85649F-2501-42C2-A651-0C18CEE654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9219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20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21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22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23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24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25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26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27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28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29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30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31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32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33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34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35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36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37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38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39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9240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41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42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43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2EEF444B-1BD2-4E01-A4FA-D1E62C5EE2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244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38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  <p:sldLayoutId id="2147483935" r:id="rId12"/>
    <p:sldLayoutId id="2147483936" r:id="rId13"/>
    <p:sldLayoutId id="2147483937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5" Type="http://schemas.openxmlformats.org/officeDocument/2006/relationships/image" Target="../media/image2.png"/><Relationship Id="rId4" Type="http://schemas.openxmlformats.org/officeDocument/2006/relationships/image" Target="../media/image3.gi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oleObject" Target="../embeddings/oleObject3.bin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7" Type="http://schemas.openxmlformats.org/officeDocument/2006/relationships/image" Target="../media/image23.jpeg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356992"/>
            <a:ext cx="9144000" cy="1828800"/>
          </a:xfrm>
        </p:spPr>
        <p:txBody>
          <a:bodyPr/>
          <a:lstStyle/>
          <a:p>
            <a:pPr eaLnBrk="1" hangingPunct="1">
              <a:defRPr/>
            </a:pPr>
            <a:r>
              <a:rPr lang="sr-Cyrl-RS" sz="5400" b="1" dirty="0" smtClean="0"/>
              <a:t>Увод</a:t>
            </a:r>
            <a:r>
              <a:rPr lang="en-US" sz="6000" b="1" dirty="0" smtClean="0"/>
              <a:t> </a:t>
            </a:r>
            <a:br>
              <a:rPr lang="en-US" sz="6000" b="1" dirty="0" smtClean="0"/>
            </a:br>
            <a:r>
              <a:rPr lang="sr-Cyrl-RS" sz="6000" b="1" dirty="0" smtClean="0"/>
              <a:t> </a:t>
            </a:r>
            <a:r>
              <a:rPr lang="sr-Cyrl-CS" sz="4400" b="1" dirty="0" smtClean="0"/>
              <a:t>ЕМБРИОЛОГИЈА ОКА</a:t>
            </a:r>
            <a:br>
              <a:rPr lang="sr-Cyrl-CS" sz="4400" b="1" dirty="0" smtClean="0"/>
            </a:br>
            <a:r>
              <a:rPr lang="sr-Cyrl-CS" sz="4400" b="1" dirty="0" smtClean="0"/>
              <a:t>АНАТОМИЈА ОКА</a:t>
            </a:r>
            <a:br>
              <a:rPr lang="sr-Cyrl-CS" sz="4400" b="1" dirty="0" smtClean="0"/>
            </a:br>
            <a:r>
              <a:rPr lang="sr-Cyrl-RS" sz="4400" b="1" dirty="0" smtClean="0"/>
              <a:t> Аудио</a:t>
            </a:r>
            <a:r>
              <a:rPr lang="en-US" sz="4400" b="1" dirty="0" smtClean="0"/>
              <a:t> </a:t>
            </a:r>
            <a:r>
              <a:rPr lang="sr-Cyrl-RS" sz="4400" b="1" dirty="0" smtClean="0"/>
              <a:t>запис, 2020. </a:t>
            </a:r>
            <a:r>
              <a:rPr lang="en-US" sz="6000" b="1" dirty="0" smtClean="0"/>
              <a:t/>
            </a:r>
            <a:br>
              <a:rPr lang="en-US" sz="6000" b="1" dirty="0" smtClean="0"/>
            </a:br>
            <a:endParaRPr lang="en-US" sz="6000" b="1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5661248"/>
            <a:ext cx="9144000" cy="1752600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2800" b="1" dirty="0" smtClean="0"/>
              <a:t>Проф. Мирјана А.</a:t>
            </a:r>
            <a:r>
              <a:rPr lang="en-US" sz="2800" b="1" dirty="0" smtClean="0"/>
              <a:t> </a:t>
            </a:r>
            <a:r>
              <a:rPr lang="sr-Cyrl-RS" sz="2800" b="1" dirty="0" smtClean="0"/>
              <a:t>Јанићијевић Петровић </a:t>
            </a:r>
            <a:r>
              <a:rPr lang="sr-Cyrl-CS" sz="2800" b="1" dirty="0" smtClean="0"/>
              <a:t> </a:t>
            </a:r>
            <a:r>
              <a:rPr lang="en-US" sz="2800" b="1" dirty="0" smtClean="0">
                <a:solidFill>
                  <a:schemeClr val="tx2"/>
                </a:solidFill>
                <a:latin typeface="Arial" charset="0"/>
              </a:rPr>
              <a:t>mira.andreja@yahoo.com</a:t>
            </a:r>
          </a:p>
          <a:p>
            <a:pPr eaLnBrk="1" hangingPunct="1">
              <a:defRPr/>
            </a:pPr>
            <a:endParaRPr lang="en-US" sz="3600" b="1" dirty="0" smtClean="0"/>
          </a:p>
          <a:p>
            <a:pPr eaLnBrk="1" hangingPunct="1">
              <a:defRPr/>
            </a:pPr>
            <a:endParaRPr lang="en-US" sz="3600" b="1" dirty="0" smtClean="0"/>
          </a:p>
        </p:txBody>
      </p:sp>
      <p:pic>
        <p:nvPicPr>
          <p:cNvPr id="5" name="Picture 4" descr="D:\Users\Mirjana Janicijevic\Desktop\udruzenje glaumatologa\fax k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0"/>
            <a:ext cx="2952328" cy="22267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~PP3775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150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50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39825"/>
          </a:xfrm>
        </p:spPr>
        <p:txBody>
          <a:bodyPr/>
          <a:lstStyle/>
          <a:p>
            <a:pPr>
              <a:defRPr/>
            </a:pPr>
            <a:r>
              <a:rPr lang="sr-Cyrl-CS" sz="4400" b="1" dirty="0" smtClean="0"/>
              <a:t>РАЗВОЈ МРЕЖЊАЧЕ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44824"/>
            <a:ext cx="8686800" cy="4530725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Умножавањем и диференцијацијом ћелија очног пехара настаје неурална мрежњача и пигментне ћелије, део </a:t>
            </a:r>
            <a:r>
              <a:rPr lang="en-US" i="1" dirty="0" smtClean="0"/>
              <a:t>tunic</a:t>
            </a:r>
            <a:r>
              <a:rPr lang="sr-Cyrl-RS" i="1" dirty="0" smtClean="0"/>
              <a:t>е</a:t>
            </a:r>
            <a:r>
              <a:rPr lang="en-US" i="1" dirty="0" smtClean="0"/>
              <a:t> intern</a:t>
            </a:r>
            <a:r>
              <a:rPr lang="sr-Cyrl-RS" i="1" dirty="0" smtClean="0"/>
              <a:t>е</a:t>
            </a:r>
            <a:r>
              <a:rPr lang="en-US" i="1" dirty="0" smtClean="0"/>
              <a:t> </a:t>
            </a:r>
            <a:r>
              <a:rPr lang="en-US" i="1" dirty="0" err="1" smtClean="0"/>
              <a:t>bulbi</a:t>
            </a:r>
            <a:endParaRPr lang="sr-Cyrl-RS" i="1" dirty="0" smtClean="0"/>
          </a:p>
          <a:p>
            <a:pPr>
              <a:defRPr/>
            </a:pPr>
            <a:r>
              <a:rPr lang="sr-Cyrl-RS" dirty="0" smtClean="0"/>
              <a:t>Фоторецептори, биполарне и ганглијске ћелије развијају се из спољашњег </a:t>
            </a:r>
            <a:endParaRPr lang="en-US" dirty="0" smtClean="0"/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	</a:t>
            </a:r>
            <a:r>
              <a:rPr lang="sr-Cyrl-RS" dirty="0" smtClean="0"/>
              <a:t>и унутрашњег слоја неуробласта</a:t>
            </a:r>
          </a:p>
          <a:p>
            <a:pPr>
              <a:defRPr/>
            </a:pPr>
            <a:r>
              <a:rPr lang="sr-Cyrl-RS" dirty="0" smtClean="0"/>
              <a:t>Макула ока се развија од 8. ембрионалног месеца до 4. месеца након рођења</a:t>
            </a:r>
          </a:p>
          <a:p>
            <a:pPr>
              <a:defRPr/>
            </a:pPr>
            <a:endParaRPr lang="sr-Cyrl-RS" i="1" dirty="0" smtClean="0"/>
          </a:p>
          <a:p>
            <a:pPr>
              <a:buFont typeface="Wingdings" pitchFamily="2" charset="2"/>
              <a:buNone/>
              <a:defRPr/>
            </a:pPr>
            <a:endParaRPr lang="en-US" i="1" dirty="0"/>
          </a:p>
        </p:txBody>
      </p:sp>
    </p:spTree>
  </p:cSld>
  <p:clrMapOvr>
    <a:masterClrMapping/>
  </p:clrMapOvr>
  <p:transition advTm="30329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dirty="0" smtClean="0"/>
              <a:t>Видни живац – развој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RS" dirty="0" smtClean="0"/>
              <a:t>Неуроепиталне ћелије очне врпце стварају глијалне основе видног живца</a:t>
            </a:r>
          </a:p>
          <a:p>
            <a:pPr>
              <a:defRPr/>
            </a:pPr>
            <a:r>
              <a:rPr lang="sr-Cyrl-RS" dirty="0" smtClean="0"/>
              <a:t>Нервна влакна урастају у основу живца из неуроепителних ћелија мрежњаче и стварају центрипетална влакна, која се повезују са неуронима у кори великог мозга (</a:t>
            </a:r>
            <a:r>
              <a:rPr lang="en-US" i="1" dirty="0" smtClean="0"/>
              <a:t>corpus </a:t>
            </a:r>
            <a:r>
              <a:rPr lang="en-US" i="1" dirty="0" err="1" smtClean="0"/>
              <a:t>geniculatum</a:t>
            </a:r>
            <a:r>
              <a:rPr lang="en-US" i="1" dirty="0" smtClean="0"/>
              <a:t> </a:t>
            </a:r>
            <a:r>
              <a:rPr lang="en-US" i="1" dirty="0" err="1" smtClean="0"/>
              <a:t>laterale</a:t>
            </a:r>
            <a:r>
              <a:rPr lang="en-US" i="1" dirty="0" smtClean="0"/>
              <a:t>)</a:t>
            </a:r>
            <a:endParaRPr lang="en-US" dirty="0" smtClean="0"/>
          </a:p>
          <a:p>
            <a:pPr>
              <a:defRPr/>
            </a:pPr>
            <a:r>
              <a:rPr lang="sr-Cyrl-RS" dirty="0" smtClean="0"/>
              <a:t>Мијелинизација се успоставља касније, центрифугално, из коре великог мозга...</a:t>
            </a:r>
            <a:endParaRPr lang="en-US" dirty="0"/>
          </a:p>
        </p:txBody>
      </p:sp>
    </p:spTree>
  </p:cSld>
  <p:clrMapOvr>
    <a:masterClrMapping/>
  </p:clrMapOvr>
  <p:transition advTm="30829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1139825"/>
          </a:xfrm>
        </p:spPr>
        <p:txBody>
          <a:bodyPr/>
          <a:lstStyle/>
          <a:p>
            <a:pPr>
              <a:defRPr/>
            </a:pPr>
            <a:r>
              <a:rPr lang="sr-Cyrl-RS" smtClean="0"/>
              <a:t>Развој рожњаче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68760"/>
            <a:ext cx="9143999" cy="4530725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Површински епител рожњаче настаје од површинског ектодерма након инвагинације сочива од</a:t>
            </a:r>
            <a:r>
              <a:rPr lang="en-US" dirty="0" smtClean="0"/>
              <a:t> </a:t>
            </a:r>
            <a:r>
              <a:rPr lang="sr-Cyrl-RS" dirty="0" smtClean="0"/>
              <a:t>покровног епитела</a:t>
            </a:r>
          </a:p>
          <a:p>
            <a:pPr>
              <a:defRPr/>
            </a:pPr>
            <a:r>
              <a:rPr lang="sr-Cyrl-RS" dirty="0" smtClean="0"/>
              <a:t>Развијају се 4-6 слојева, трајно неорожаних </a:t>
            </a:r>
            <a:r>
              <a:rPr lang="en-US" dirty="0" smtClean="0"/>
              <a:t> </a:t>
            </a:r>
            <a:r>
              <a:rPr lang="sr-Cyrl-RS" dirty="0" smtClean="0"/>
              <a:t>провидних ћелија, без пигмента,</a:t>
            </a:r>
            <a:r>
              <a:rPr lang="en-US" dirty="0" smtClean="0"/>
              <a:t> a</a:t>
            </a:r>
            <a:r>
              <a:rPr lang="sr-Cyrl-RS" dirty="0" smtClean="0"/>
              <a:t> строма рожњаче остаје трајно непрокрвљена</a:t>
            </a:r>
          </a:p>
          <a:p>
            <a:pPr>
              <a:defRPr/>
            </a:pPr>
            <a:r>
              <a:rPr lang="sr-Cyrl-RS" dirty="0" smtClean="0"/>
              <a:t>Компетентност епителних ћелија је највећа током развојне гаструлације (процеса настанка средњег, заметног листа мезодерма)</a:t>
            </a:r>
            <a:endParaRPr lang="en-US" dirty="0"/>
          </a:p>
        </p:txBody>
      </p:sp>
    </p:spTree>
  </p:cSld>
  <p:clrMapOvr>
    <a:masterClrMapping/>
  </p:clrMapOvr>
  <p:transition advTm="34219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63" y="-357188"/>
            <a:ext cx="8229600" cy="1139826"/>
          </a:xfrm>
        </p:spPr>
        <p:txBody>
          <a:bodyPr/>
          <a:lstStyle/>
          <a:p>
            <a:pPr>
              <a:defRPr/>
            </a:pPr>
            <a:r>
              <a:rPr lang="sr-Cyrl-RS" smtClean="0"/>
              <a:t>Развој капака и сузне злезде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00063"/>
            <a:ext cx="9143999" cy="4530725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У 8. недељи ембрионалног развоја </a:t>
            </a:r>
          </a:p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(20-30 мм) као последица бујања мезенхима ипод епидермиса настају набори – основа очних капака</a:t>
            </a:r>
          </a:p>
          <a:p>
            <a:pPr>
              <a:buFont typeface="Courier New" pitchFamily="49" charset="0"/>
              <a:buChar char="o"/>
              <a:defRPr/>
            </a:pPr>
            <a:r>
              <a:rPr lang="sr-Cyrl-RS" dirty="0" smtClean="0"/>
              <a:t>Жљезде капака настају урастањем епителних трачака у околни мезенхим</a:t>
            </a:r>
          </a:p>
          <a:p>
            <a:pPr>
              <a:buFont typeface="Courier New" pitchFamily="49" charset="0"/>
              <a:buChar char="o"/>
              <a:defRPr/>
            </a:pPr>
            <a:r>
              <a:rPr lang="sr-Cyrl-RS" dirty="0" smtClean="0"/>
              <a:t>Сузна жљезда настаје урастањем 5–10 епителних трачака спојнице из латералног горњег угла у мезенхим, а хистолошка диференцијација је у 3. месецу по рођењу.</a:t>
            </a:r>
          </a:p>
          <a:p>
            <a:pPr>
              <a:buFont typeface="Courier New" pitchFamily="49" charset="0"/>
              <a:buChar char="o"/>
              <a:defRPr/>
            </a:pPr>
            <a:r>
              <a:rPr lang="sr-Cyrl-RS" dirty="0" smtClean="0"/>
              <a:t>Сузни канали се реканализирају до 5. месеца по рођењу</a:t>
            </a:r>
            <a:endParaRPr lang="en-US" dirty="0"/>
          </a:p>
        </p:txBody>
      </p:sp>
    </p:spTree>
  </p:cSld>
  <p:clrMapOvr>
    <a:masterClrMapping/>
  </p:clrMapOvr>
  <p:transition advTm="40329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smtClean="0"/>
              <a:t>Развој хороидее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Настаје из танког слоја мезенхима, који обавија очни пехар</a:t>
            </a:r>
          </a:p>
          <a:p>
            <a:pPr>
              <a:defRPr/>
            </a:pPr>
            <a:r>
              <a:rPr lang="sr-Cyrl-RS" dirty="0" smtClean="0"/>
              <a:t>Крвни судови снабдевају спољашње слојеве ретине од 5. недеље развоја и задржавају примитивну грађу током целог живота</a:t>
            </a:r>
          </a:p>
          <a:p>
            <a:pPr>
              <a:defRPr/>
            </a:pPr>
            <a:r>
              <a:rPr lang="sr-Cyrl-RS" dirty="0" smtClean="0"/>
              <a:t>Накупљање пигмента настаје око </a:t>
            </a:r>
            <a:endParaRPr lang="en-US" dirty="0" smtClean="0"/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	</a:t>
            </a:r>
            <a:r>
              <a:rPr lang="sr-Cyrl-RS" dirty="0" smtClean="0"/>
              <a:t>20. недеље, касније него у ћелијама мрежњаче, 5. недеља (5-7 мм)</a:t>
            </a:r>
            <a:endParaRPr lang="en-US" dirty="0"/>
          </a:p>
        </p:txBody>
      </p:sp>
    </p:spTree>
  </p:cSld>
  <p:clrMapOvr>
    <a:masterClrMapping/>
  </p:clrMapOvr>
  <p:transition advTm="28979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0"/>
            <a:ext cx="8229600" cy="1139826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Развој цилијарног тела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530725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Развија се од васкуларизованог мезенхима, који окружује место где унутрашњи лист очног пехара прелази у спољашњи</a:t>
            </a:r>
          </a:p>
          <a:p>
            <a:pPr>
              <a:defRPr/>
            </a:pPr>
            <a:r>
              <a:rPr lang="sr-Cyrl-RS" dirty="0" smtClean="0"/>
              <a:t>Цилијарни наставци су диференцирани у 4. месецу, а у 5. месецу започиње синтеза и стварање очне водице</a:t>
            </a:r>
          </a:p>
          <a:p>
            <a:pPr>
              <a:defRPr/>
            </a:pPr>
            <a:r>
              <a:rPr lang="sr-Cyrl-RS" dirty="0" smtClean="0"/>
              <a:t>Цилијарни мишић се развија од мезенхима између очног пехара и беоњаче у глатке мишићне ћелије у 5. месецу ембрионалног развоја ока</a:t>
            </a:r>
            <a:endParaRPr lang="en-US" dirty="0"/>
          </a:p>
        </p:txBody>
      </p:sp>
    </p:spTree>
  </p:cSld>
  <p:clrMapOvr>
    <a:masterClrMapping/>
  </p:clrMapOvr>
  <p:transition advTm="29269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39825"/>
          </a:xfrm>
        </p:spPr>
        <p:txBody>
          <a:bodyPr/>
          <a:lstStyle/>
          <a:p>
            <a:pPr>
              <a:defRPr/>
            </a:pPr>
            <a:r>
              <a:rPr lang="sr-Cyrl-RS" smtClean="0"/>
              <a:t>Развој ириса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62" y="1357313"/>
            <a:ext cx="8643937" cy="4900612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Шареница се развија од мезенхима очног сочива</a:t>
            </a:r>
          </a:p>
          <a:p>
            <a:pPr>
              <a:defRPr/>
            </a:pPr>
            <a:r>
              <a:rPr lang="sr-Cyrl-RS" dirty="0" smtClean="0"/>
              <a:t>Спољашњи део мезенхимске инфилтрације израђује ендотел и строму ириса - дужице</a:t>
            </a:r>
          </a:p>
          <a:p>
            <a:pPr>
              <a:defRPr/>
            </a:pPr>
            <a:r>
              <a:rPr lang="sr-Cyrl-RS" dirty="0" smtClean="0"/>
              <a:t>У 7. недељи развоја, периферно од основе средње овојнице ока,</a:t>
            </a:r>
          </a:p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из мезенхима се развија и беоњача</a:t>
            </a:r>
          </a:p>
          <a:p>
            <a:pPr>
              <a:defRPr/>
            </a:pPr>
            <a:r>
              <a:rPr lang="sr-Cyrl-RS" dirty="0" smtClean="0"/>
              <a:t>"Лимб" се развија у 8. и 9. недељи (30 мм)   </a:t>
            </a:r>
            <a:endParaRPr lang="en-US" dirty="0"/>
          </a:p>
        </p:txBody>
      </p:sp>
    </p:spTree>
  </p:cSld>
  <p:clrMapOvr>
    <a:masterClrMapping/>
  </p:clrMapOvr>
  <p:transition advTm="29669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smtClean="0"/>
              <a:t>Хронолошки ток </a:t>
            </a:r>
            <a:br>
              <a:rPr lang="sr-Cyrl-RS" smtClean="0"/>
            </a:br>
            <a:r>
              <a:rPr lang="sr-Cyrl-RS" smtClean="0"/>
              <a:t>током раног развоја ока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4530725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У 5. недељи (4-5 мм) почетак инвагинације очног мехура у пехар,</a:t>
            </a:r>
          </a:p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(са 7 мм) – фетална пукотина потпуно отворена и развијен мехурић сочива</a:t>
            </a:r>
          </a:p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У 6. недељи (8-9 мм) сочивни мехур се одвојио од површинског ектодерма, </a:t>
            </a:r>
          </a:p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(са 10 мм) - спољашњи зид очног пехара постаје пигментован,...</a:t>
            </a:r>
          </a:p>
          <a:p>
            <a:pPr>
              <a:buFont typeface="Wingdings" pitchFamily="2" charset="2"/>
              <a:buNone/>
              <a:defRPr/>
            </a:pPr>
            <a:endParaRPr lang="sr-Cyrl-RS" dirty="0" smtClean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 advTm="25479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smtClean="0"/>
              <a:t>Хронолошки ток </a:t>
            </a:r>
            <a:br>
              <a:rPr lang="sr-Cyrl-RS" smtClean="0"/>
            </a:br>
            <a:r>
              <a:rPr lang="sr-Cyrl-RS" smtClean="0"/>
              <a:t>током раног развоја ока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30725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У 7. недеља (15-16 мм) нервна влакна урастају у очну врпцу из ганглијских ћелија, шупљина сочивног мехурића је потпуно испуњена сочивним влакнима,</a:t>
            </a:r>
          </a:p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(17-18 мм) - кондезација мезенхима око очне врпце као "пресумптивна" склера, (19-21 мм)  - фетална очна пукотина потпуно затворена, нервна влакна се пружају у подручје хијазме и надаље... </a:t>
            </a:r>
            <a:endParaRPr lang="en-US" dirty="0"/>
          </a:p>
        </p:txBody>
      </p:sp>
    </p:spTree>
  </p:cSld>
  <p:clrMapOvr>
    <a:masterClrMapping/>
  </p:clrMapOvr>
  <p:transition advTm="25739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smtClean="0"/>
              <a:t>Хронолошки ток </a:t>
            </a:r>
            <a:br>
              <a:rPr lang="sr-Cyrl-RS" smtClean="0"/>
            </a:br>
            <a:r>
              <a:rPr lang="sr-Cyrl-RS" smtClean="0"/>
              <a:t>током раног развоја ока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988840"/>
            <a:ext cx="8643937" cy="4530725"/>
          </a:xfrm>
        </p:spPr>
        <p:txBody>
          <a:bodyPr/>
          <a:lstStyle/>
          <a:p>
            <a:pPr>
              <a:buFont typeface="Arial" pitchFamily="34" charset="0"/>
              <a:buChar char="•"/>
              <a:defRPr/>
            </a:pPr>
            <a:r>
              <a:rPr lang="sr-Cyrl-RS" dirty="0" smtClean="0"/>
              <a:t>У 8. недељи (22-30 мм) појављује се строма рожњаче и пупиларна мембрана  је у потпуности развијена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sr-Cyrl-RS" dirty="0" smtClean="0"/>
              <a:t>У 9. недељи (30-40 мм) очна јабучица је пречника 1,0 мм, капци су затворени, настаје цилијарно тело, уочавају се прва мишићна влакна у мезодерму, која су прекурсори спољашњих очних мишића</a:t>
            </a:r>
            <a:endParaRPr lang="en-US" dirty="0"/>
          </a:p>
        </p:txBody>
      </p:sp>
    </p:spTree>
  </p:cSld>
  <p:clrMapOvr>
    <a:masterClrMapping/>
  </p:clrMapOvr>
  <p:transition advTm="2568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2492896"/>
            <a:ext cx="8229600" cy="4530725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sr-Cyrl-RS" b="1" dirty="0" smtClean="0"/>
              <a:t>	</a:t>
            </a:r>
            <a:r>
              <a:rPr lang="fr-FR" b="1" dirty="0" smtClean="0"/>
              <a:t>УВОД У ОФТАЛМОЛОГИЈУ</a:t>
            </a:r>
            <a:endParaRPr lang="sr-Cyrl-RS" b="1" dirty="0" smtClean="0"/>
          </a:p>
          <a:p>
            <a:pPr>
              <a:buFont typeface="Wingdings" pitchFamily="2" charset="2"/>
              <a:buNone/>
              <a:defRPr/>
            </a:pPr>
            <a:endParaRPr lang="sr-Cyrl-RS" b="1" dirty="0" smtClean="0"/>
          </a:p>
          <a:p>
            <a:pPr>
              <a:buFont typeface="Wingdings" pitchFamily="2" charset="2"/>
              <a:buNone/>
              <a:defRPr/>
            </a:pPr>
            <a:r>
              <a:rPr lang="sr-Cyrl-RS" b="1" dirty="0" smtClean="0"/>
              <a:t>	</a:t>
            </a:r>
            <a:r>
              <a:rPr lang="fr-FR" b="1" dirty="0" smtClean="0"/>
              <a:t>ЕМБРИОЛОГИЈА ОКА </a:t>
            </a:r>
            <a:endParaRPr lang="sr-Cyrl-RS" b="1" dirty="0" smtClean="0"/>
          </a:p>
          <a:p>
            <a:pPr>
              <a:buFont typeface="Wingdings" pitchFamily="2" charset="2"/>
              <a:buNone/>
              <a:defRPr/>
            </a:pPr>
            <a:endParaRPr lang="sr-Cyrl-RS" b="1" dirty="0" smtClean="0"/>
          </a:p>
          <a:p>
            <a:pPr>
              <a:buFont typeface="Wingdings" pitchFamily="2" charset="2"/>
              <a:buNone/>
              <a:defRPr/>
            </a:pPr>
            <a:r>
              <a:rPr lang="sr-Cyrl-RS" b="1" dirty="0" smtClean="0"/>
              <a:t>	</a:t>
            </a:r>
            <a:r>
              <a:rPr lang="fr-FR" b="1" dirty="0" smtClean="0"/>
              <a:t>АНАТОМИЈА ОКА</a:t>
            </a:r>
            <a:r>
              <a:rPr lang="sr-Cyrl-RS" b="1" dirty="0" smtClean="0"/>
              <a:t> </a:t>
            </a:r>
            <a:endParaRPr lang="en-US" dirty="0" smtClean="0"/>
          </a:p>
          <a:p>
            <a:pPr>
              <a:buFont typeface="Wingdings" pitchFamily="2" charset="2"/>
              <a:buNone/>
              <a:defRPr/>
            </a:pPr>
            <a:r>
              <a:rPr lang="sr-Cyrl-RS" b="1" dirty="0" smtClean="0"/>
              <a:t>	</a:t>
            </a:r>
            <a:endParaRPr lang="en-US" dirty="0"/>
          </a:p>
        </p:txBody>
      </p:sp>
      <p:pic>
        <p:nvPicPr>
          <p:cNvPr id="4" name="Picture 4" descr="animated%20human%20eye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0"/>
            <a:ext cx="2915816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~PP2366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48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8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smtClean="0"/>
              <a:t>Хронолошки ток </a:t>
            </a:r>
            <a:br>
              <a:rPr lang="sr-Cyrl-RS" smtClean="0"/>
            </a:br>
            <a:r>
              <a:rPr lang="sr-Cyrl-RS" smtClean="0"/>
              <a:t>током каснијег развоја ока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988840"/>
            <a:ext cx="8229600" cy="4530725"/>
          </a:xfrm>
        </p:spPr>
        <p:txBody>
          <a:bodyPr/>
          <a:lstStyle/>
          <a:p>
            <a:pPr>
              <a:buFont typeface="Arial" pitchFamily="34" charset="0"/>
              <a:buChar char="•"/>
              <a:defRPr/>
            </a:pPr>
            <a:r>
              <a:rPr lang="sr-Cyrl-RS" dirty="0" smtClean="0"/>
              <a:t>У 10. недељи (40-50 мм) формиран је </a:t>
            </a:r>
            <a:r>
              <a:rPr lang="sr-Cyrl-RS" i="1" dirty="0" smtClean="0"/>
              <a:t>оптички трактус</a:t>
            </a:r>
            <a:endParaRPr lang="sr-Cyrl-RS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sr-Cyrl-RS" dirty="0" smtClean="0"/>
              <a:t>У 11. недељи (50-60 мм) хијалоидни систем је најбоље до тада развијен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sr-Cyrl-RS" dirty="0" smtClean="0"/>
              <a:t>У 12. недељи (60-70 мм) диференциран је епител шаренице и </a:t>
            </a:r>
            <a:r>
              <a:rPr lang="en-US" i="1" dirty="0" smtClean="0"/>
              <a:t>m. sphincter </a:t>
            </a:r>
            <a:r>
              <a:rPr lang="en-US" i="1" dirty="0" err="1" smtClean="0"/>
              <a:t>pupillae</a:t>
            </a:r>
            <a:r>
              <a:rPr lang="en-US" dirty="0" smtClean="0"/>
              <a:t>,</a:t>
            </a:r>
            <a:r>
              <a:rPr lang="sr-Cyrl-RS" dirty="0" smtClean="0"/>
              <a:t> а појављује се </a:t>
            </a:r>
            <a:r>
              <a:rPr lang="en-US" i="1" dirty="0" err="1" smtClean="0"/>
              <a:t>Schlemm</a:t>
            </a:r>
            <a:r>
              <a:rPr lang="en-US" i="1" dirty="0" smtClean="0"/>
              <a:t>-</a:t>
            </a:r>
            <a:r>
              <a:rPr lang="sr-Cyrl-RS" dirty="0" smtClean="0"/>
              <a:t>ов</a:t>
            </a:r>
            <a:r>
              <a:rPr lang="en-US" dirty="0" smtClean="0"/>
              <a:t> </a:t>
            </a:r>
            <a:r>
              <a:rPr lang="sr-Cyrl-RS" dirty="0" smtClean="0"/>
              <a:t>канал за отицање очне водице...</a:t>
            </a:r>
            <a:endParaRPr lang="en-US" dirty="0"/>
          </a:p>
        </p:txBody>
      </p:sp>
    </p:spTree>
  </p:cSld>
  <p:clrMapOvr>
    <a:masterClrMapping/>
  </p:clrMapOvr>
  <p:transition advTm="20929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9" name="Rectangle 5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3800" b="1" smtClean="0"/>
              <a:t>ОРБИТА И ВАСКУЛАРИЗАЦИЈА</a:t>
            </a:r>
            <a:r>
              <a:rPr lang="sr-Cyrl-CS" sz="3800" smtClean="0"/>
              <a:t> </a:t>
            </a:r>
            <a:endParaRPr lang="en-US" sz="3800" smtClean="0"/>
          </a:p>
        </p:txBody>
      </p:sp>
      <p:pic>
        <p:nvPicPr>
          <p:cNvPr id="307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28750" y="1096963"/>
            <a:ext cx="5975350" cy="5761037"/>
          </a:xfrm>
          <a:noFill/>
        </p:spPr>
      </p:pic>
    </p:spTree>
  </p:cSld>
  <p:clrMapOvr>
    <a:masterClrMapping/>
  </p:clrMapOvr>
  <p:transition advTm="8709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9" name="Rectangle 5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3800" dirty="0" smtClean="0">
                <a:cs typeface="Tahoma" pitchFamily="34" charset="0"/>
              </a:rPr>
              <a:t>”</a:t>
            </a:r>
            <a:r>
              <a:rPr lang="sr-Cyrl-CS" sz="3800" b="1" dirty="0" smtClean="0"/>
              <a:t>Око је развојни, истурени део мозга,</a:t>
            </a:r>
            <a:r>
              <a:rPr lang="sr-Cyrl-CS" sz="3800" dirty="0" smtClean="0"/>
              <a:t>...</a:t>
            </a:r>
            <a:r>
              <a:rPr lang="sr-Cyrl-CS" sz="3800" dirty="0" smtClean="0">
                <a:cs typeface="Tahoma" pitchFamily="34" charset="0"/>
              </a:rPr>
              <a:t>”</a:t>
            </a:r>
          </a:p>
        </p:txBody>
      </p:sp>
      <p:pic>
        <p:nvPicPr>
          <p:cNvPr id="23555" name="Picture 8" descr="oko-optikus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43608" y="1374874"/>
            <a:ext cx="7243142" cy="5483126"/>
          </a:xfrm>
          <a:noFill/>
        </p:spPr>
      </p:pic>
    </p:spTree>
  </p:cSld>
  <p:clrMapOvr>
    <a:masterClrMapping/>
  </p:clrMapOvr>
  <p:transition advTm="7819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0636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800" b="1" smtClean="0"/>
              <a:t>АНАТОМИЈА ОКА</a:t>
            </a:r>
            <a:endParaRPr lang="en-US" sz="4800" b="1" smtClean="0"/>
          </a:p>
        </p:txBody>
      </p:sp>
      <p:graphicFrame>
        <p:nvGraphicFramePr>
          <p:cNvPr id="3074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714375" y="981075"/>
          <a:ext cx="7643813" cy="587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45" name="Photo Editor Photo" r:id="rId3" imgW="5714286" imgH="5238095" progId="">
                  <p:embed/>
                </p:oleObj>
              </mc:Choice>
              <mc:Fallback>
                <p:oleObj name="Photo Editor Photo" r:id="rId3" imgW="5714286" imgH="5238095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75" y="981075"/>
                        <a:ext cx="7643813" cy="5876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12039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08720"/>
            <a:ext cx="9144000" cy="936625"/>
          </a:xfrm>
        </p:spPr>
        <p:txBody>
          <a:bodyPr/>
          <a:lstStyle/>
          <a:p>
            <a:pPr algn="l" eaLnBrk="1" hangingPunct="1">
              <a:defRPr/>
            </a:pPr>
            <a:r>
              <a:rPr lang="sr-Cyrl-CS" sz="3800" b="1" dirty="0" smtClean="0"/>
              <a:t>ПРЕДЊИ СЕГМЕНТ ОКА</a:t>
            </a:r>
            <a:r>
              <a:rPr lang="en-US" sz="3800" b="1" dirty="0" smtClean="0"/>
              <a:t>: </a:t>
            </a:r>
            <a:r>
              <a:rPr lang="sr-Cyrl-CS" sz="3800" b="1" dirty="0" smtClean="0"/>
              <a:t>капци, сузни апарат, ко</a:t>
            </a:r>
            <a:r>
              <a:rPr lang="sr-Cyrl-RS" sz="3800" b="1" dirty="0" smtClean="0"/>
              <a:t>нј</a:t>
            </a:r>
            <a:r>
              <a:rPr lang="sr-Cyrl-CS" sz="3800" b="1" dirty="0" smtClean="0"/>
              <a:t>унктив</a:t>
            </a:r>
            <a:r>
              <a:rPr lang="sr-Cyrl-RS" sz="3800" b="1" dirty="0" smtClean="0"/>
              <a:t>а</a:t>
            </a:r>
            <a:r>
              <a:rPr lang="sr-Cyrl-CS" sz="3800" b="1" dirty="0" smtClean="0"/>
              <a:t>, рожњача, склера, дужица, </a:t>
            </a:r>
            <a:r>
              <a:rPr lang="en-US" sz="3800" b="1" dirty="0" smtClean="0"/>
              <a:t/>
            </a:r>
            <a:br>
              <a:rPr lang="en-US" sz="3800" b="1" dirty="0" smtClean="0"/>
            </a:br>
            <a:r>
              <a:rPr lang="sr-Cyrl-CS" sz="3800" b="1" dirty="0" smtClean="0"/>
              <a:t>сочиво, део стакластог тела... </a:t>
            </a:r>
            <a:endParaRPr lang="en-US" sz="3800" b="1" dirty="0" smtClean="0"/>
          </a:p>
        </p:txBody>
      </p:sp>
      <p:pic>
        <p:nvPicPr>
          <p:cNvPr id="34819" name="Picture 3" descr="nv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43000" y="2849804"/>
            <a:ext cx="6885384" cy="41510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5209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Grp="1" noChangeArrowheads="1"/>
          </p:cNvSpPr>
          <p:nvPr>
            <p:ph type="title"/>
          </p:nvPr>
        </p:nvSpPr>
        <p:spPr>
          <a:xfrm>
            <a:off x="395536" y="332656"/>
            <a:ext cx="8429625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400" b="1" dirty="0" smtClean="0"/>
              <a:t>Задњи сегмент ока</a:t>
            </a:r>
            <a:br>
              <a:rPr lang="sr-Cyrl-CS" sz="4400" b="1" dirty="0" smtClean="0"/>
            </a:br>
            <a:r>
              <a:rPr lang="sr-Cyrl-CS" sz="4400" b="1" dirty="0" smtClean="0"/>
              <a:t>ОЧНО ДНО, фундус</a:t>
            </a:r>
            <a:br>
              <a:rPr lang="sr-Cyrl-CS" sz="4400" b="1" dirty="0" smtClean="0"/>
            </a:br>
            <a:r>
              <a:rPr lang="sr-Cyrl-CS" sz="4400" b="1" dirty="0" smtClean="0"/>
              <a:t> 4 анатомска елемента,...</a:t>
            </a:r>
            <a:endParaRPr lang="en-US" sz="4400" b="1" dirty="0" smtClean="0"/>
          </a:p>
        </p:txBody>
      </p:sp>
      <p:pic>
        <p:nvPicPr>
          <p:cNvPr id="41987" name="Picture 4" descr="degeneracija_makula_lute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19672" y="1988840"/>
            <a:ext cx="5877843" cy="45847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21279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530725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fr-FR" b="1" dirty="0" smtClean="0"/>
              <a:t>	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fr-FR" b="1" dirty="0" smtClean="0"/>
              <a:t>ФУНКЦИОНАЛНО ДИЈАГНОСТИЧКЕ</a:t>
            </a:r>
          </a:p>
          <a:p>
            <a:pPr algn="ctr">
              <a:buFont typeface="Wingdings" pitchFamily="2" charset="2"/>
              <a:buNone/>
              <a:defRPr/>
            </a:pPr>
            <a:endParaRPr lang="fr-FR" b="1" dirty="0" smtClean="0"/>
          </a:p>
          <a:p>
            <a:pPr algn="ctr">
              <a:buFont typeface="Wingdings" pitchFamily="2" charset="2"/>
              <a:buNone/>
              <a:defRPr/>
            </a:pPr>
            <a:r>
              <a:rPr lang="fr-FR" b="1" dirty="0" smtClean="0"/>
              <a:t>	МЕТОДЕ</a:t>
            </a:r>
            <a:r>
              <a:rPr lang="sr-Cyrl-RS" b="1" dirty="0" smtClean="0"/>
              <a:t> У </a:t>
            </a:r>
            <a:r>
              <a:rPr lang="fr-FR" b="1" dirty="0" smtClean="0"/>
              <a:t>ОФТАЛМОЛОГИЈИ</a:t>
            </a:r>
            <a:endParaRPr lang="en-US" dirty="0" smtClean="0"/>
          </a:p>
          <a:p>
            <a:pPr>
              <a:defRPr/>
            </a:pPr>
            <a:endParaRPr lang="en-US" dirty="0"/>
          </a:p>
        </p:txBody>
      </p:sp>
      <p:pic>
        <p:nvPicPr>
          <p:cNvPr id="4" name="Content Placeholder 4" descr="oct aparat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52120" y="3645024"/>
            <a:ext cx="2592288" cy="25700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8899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400" b="1" dirty="0" smtClean="0"/>
              <a:t>Техника офталмолошког прегледа и </a:t>
            </a:r>
            <a:br>
              <a:rPr lang="sr-Cyrl-CS" sz="4400" b="1" dirty="0" smtClean="0"/>
            </a:br>
            <a:r>
              <a:rPr lang="sr-Cyrl-CS" sz="4400" b="1" dirty="0" smtClean="0"/>
              <a:t>офталмолошки пацијент! </a:t>
            </a:r>
            <a:endParaRPr lang="en-US" sz="4400" b="1" dirty="0" smtClean="0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sr-Cyrl-CS" sz="3600" u="sng" dirty="0" smtClean="0">
              <a:solidFill>
                <a:schemeClr val="hlink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sr-Cyrl-CS" sz="3600" u="sng" dirty="0" smtClean="0">
              <a:solidFill>
                <a:schemeClr val="hlink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Cyrl-CS" sz="3600" u="sng" dirty="0" smtClean="0">
                <a:solidFill>
                  <a:schemeClr val="hlink"/>
                </a:solidFill>
              </a:rPr>
              <a:t>Анамнез</a:t>
            </a:r>
            <a:r>
              <a:rPr lang="sr-Cyrl-RS" sz="3600" u="sng" dirty="0" smtClean="0">
                <a:solidFill>
                  <a:schemeClr val="hlink"/>
                </a:solidFill>
              </a:rPr>
              <a:t>а</a:t>
            </a:r>
            <a:endParaRPr lang="en-US" sz="3600" u="sng" dirty="0" smtClean="0">
              <a:solidFill>
                <a:schemeClr val="hlink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Cyrl-RS" sz="3600" u="sng" dirty="0" smtClean="0">
                <a:solidFill>
                  <a:schemeClr val="hlink"/>
                </a:solidFill>
              </a:rPr>
              <a:t>Ауто, Хетеро...</a:t>
            </a:r>
            <a:endParaRPr lang="en-US" sz="3600" u="sng" dirty="0" smtClean="0">
              <a:solidFill>
                <a:schemeClr val="hlink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3600" u="sng" dirty="0" smtClean="0">
              <a:solidFill>
                <a:schemeClr val="hlink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600" u="sng" dirty="0" smtClean="0">
                <a:solidFill>
                  <a:schemeClr val="hlink"/>
                </a:solidFill>
              </a:rPr>
              <a:t>a</a:t>
            </a:r>
            <a:endParaRPr lang="sr-Cyrl-CS" sz="3600" u="sng" dirty="0" smtClean="0">
              <a:solidFill>
                <a:schemeClr val="hlink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3600" u="sng" dirty="0" smtClean="0">
              <a:solidFill>
                <a:schemeClr val="hlink"/>
              </a:solidFill>
            </a:endParaRPr>
          </a:p>
        </p:txBody>
      </p:sp>
      <p:pic>
        <p:nvPicPr>
          <p:cNvPr id="19460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86313" y="2349500"/>
            <a:ext cx="3314700" cy="42497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1" name="Picture 6" descr="Tips%20for%20Increasing%20Online%20Sales%20-%20The%20Questions%20You%20Need%20to%20Answer%20to%20Get%20More%20Customers%20Now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7544" y="4509120"/>
            <a:ext cx="2088232" cy="18546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1149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b="1" smtClean="0"/>
              <a:t>Видна оштрина -</a:t>
            </a:r>
            <a:r>
              <a:rPr lang="sr-Cyrl-CS" smtClean="0"/>
              <a:t> </a:t>
            </a:r>
            <a:r>
              <a:rPr lang="sr-Cyrl-CS" b="1" i="1" u="sng" smtClean="0"/>
              <a:t>ВИЗУС</a:t>
            </a:r>
            <a:endParaRPr lang="en-US" b="1" i="1" u="sng" smtClean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7544" y="1700808"/>
            <a:ext cx="4038600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dirty="0" smtClean="0"/>
              <a:t>На даљину, близину,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dirty="0" smtClean="0"/>
              <a:t>таблице, стандардни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dirty="0" smtClean="0"/>
              <a:t>оптотипи по</a:t>
            </a:r>
            <a:r>
              <a:rPr lang="sr-Cyrl-CS" sz="2400" b="1" i="1" dirty="0" smtClean="0"/>
              <a:t> Јегер</a:t>
            </a:r>
            <a:r>
              <a:rPr lang="en-US" sz="2400" b="1" i="1" dirty="0" smtClean="0"/>
              <a:t>-</a:t>
            </a:r>
            <a:r>
              <a:rPr lang="sr-Cyrl-CS" sz="2400" b="1" dirty="0" smtClean="0"/>
              <a:t>у,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dirty="0" smtClean="0"/>
              <a:t>нормална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dirty="0" smtClean="0"/>
              <a:t>видна оштрина </a:t>
            </a:r>
            <a:r>
              <a:rPr lang="en-US" sz="2400" b="1" dirty="0" smtClean="0">
                <a:cs typeface="Tahoma" pitchFamily="34" charset="0"/>
              </a:rPr>
              <a:t>=</a:t>
            </a:r>
            <a:r>
              <a:rPr lang="sr-Cyrl-CS" sz="2400" b="1" dirty="0" smtClean="0"/>
              <a:t> 1,0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dirty="0" smtClean="0"/>
              <a:t>(конвексна, конкавна,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dirty="0" smtClean="0"/>
              <a:t>цилиндрична,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dirty="0" smtClean="0"/>
              <a:t>торична сочива)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sr-Cyrl-CS" sz="2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sr-Cyrl-CS" sz="2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u="sng" dirty="0" smtClean="0"/>
              <a:t>Субјективна метода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u="sng" dirty="0" smtClean="0"/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Cyrl-CS" sz="2400" b="1" dirty="0" smtClean="0"/>
              <a:t>Објективна метода   </a:t>
            </a:r>
            <a:endParaRPr lang="en-US" sz="2400" b="1" dirty="0" smtClean="0"/>
          </a:p>
        </p:txBody>
      </p:sp>
      <p:pic>
        <p:nvPicPr>
          <p:cNvPr id="20484" name="Picture 4" descr="exam-retinoscopy-175x26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4008" y="1628800"/>
            <a:ext cx="3816424" cy="4960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31959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7338" y="357188"/>
            <a:ext cx="8856662" cy="185737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3800" b="1" dirty="0" smtClean="0"/>
              <a:t> ФУНКЦИОНАЛНА ДИЈАГНОСТИКА </a:t>
            </a:r>
            <a:br>
              <a:rPr lang="sr-Cyrl-CS" sz="3800" b="1" dirty="0" smtClean="0"/>
            </a:br>
            <a:r>
              <a:rPr lang="sr-Cyrl-CS" sz="3800" b="1" dirty="0" smtClean="0"/>
              <a:t> </a:t>
            </a:r>
            <a:r>
              <a:rPr lang="sr-Cyrl-CS" sz="3800" b="1" i="1" dirty="0" smtClean="0"/>
              <a:t>ГОЛДМАН-</a:t>
            </a:r>
            <a:r>
              <a:rPr lang="sr-Cyrl-CS" sz="3800" b="1" dirty="0" smtClean="0"/>
              <a:t>ОВА </a:t>
            </a:r>
            <a:br>
              <a:rPr lang="sr-Cyrl-CS" sz="3800" b="1" dirty="0" smtClean="0"/>
            </a:br>
            <a:r>
              <a:rPr lang="sr-Cyrl-CS" sz="3800" b="1" dirty="0" smtClean="0"/>
              <a:t>КОНТАКТНА ПРИЗМА </a:t>
            </a:r>
            <a:br>
              <a:rPr lang="sr-Cyrl-CS" sz="3800" b="1" dirty="0" smtClean="0"/>
            </a:br>
            <a:r>
              <a:rPr lang="sr-Cyrl-CS" sz="3800" b="1" dirty="0" smtClean="0"/>
              <a:t>са три огледала </a:t>
            </a:r>
            <a:endParaRPr lang="en-US" sz="3800" b="1" dirty="0" smtClean="0"/>
          </a:p>
        </p:txBody>
      </p:sp>
      <p:pic>
        <p:nvPicPr>
          <p:cNvPr id="173059" name="Picture 3" descr="SL"/>
          <p:cNvPicPr>
            <a:picLocks noChangeAspect="1" noChangeArrowheads="1"/>
          </p:cNvPicPr>
          <p:nvPr/>
        </p:nvPicPr>
        <p:blipFill>
          <a:blip r:embed="rId2" cstate="print"/>
          <a:srcRect l="2380" t="6656" r="3651" b="6656"/>
          <a:stretch>
            <a:fillRect/>
          </a:stretch>
        </p:blipFill>
        <p:spPr bwMode="auto">
          <a:xfrm>
            <a:off x="0" y="2708920"/>
            <a:ext cx="9144000" cy="3857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439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8229600" cy="1139825"/>
          </a:xfrm>
        </p:spPr>
        <p:txBody>
          <a:bodyPr/>
          <a:lstStyle/>
          <a:p>
            <a:pPr>
              <a:defRPr/>
            </a:pPr>
            <a:r>
              <a:rPr lang="sr-Cyrl-RS" smtClean="0"/>
              <a:t>Увод у </a:t>
            </a:r>
            <a:r>
              <a:rPr lang="en-US" smtClean="0"/>
              <a:t>O</a:t>
            </a:r>
            <a:r>
              <a:rPr lang="sr-Cyrl-RS" smtClean="0"/>
              <a:t>фталмологију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573016"/>
            <a:ext cx="9143999" cy="4530725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Офталмологија </a:t>
            </a:r>
            <a:r>
              <a:rPr lang="en-US" dirty="0" smtClean="0"/>
              <a:t>je</a:t>
            </a:r>
            <a:r>
              <a:rPr lang="sr-Cyrl-RS" dirty="0" smtClean="0"/>
              <a:t> </a:t>
            </a:r>
            <a:r>
              <a:rPr lang="en-US" dirty="0" smtClean="0"/>
              <a:t>e</a:t>
            </a:r>
            <a:r>
              <a:rPr lang="sr-Cyrl-RS" dirty="0" smtClean="0"/>
              <a:t>утентична, егзактна, клиничка, хируршк</a:t>
            </a:r>
            <a:r>
              <a:rPr lang="en-US" dirty="0" smtClean="0"/>
              <a:t>o</a:t>
            </a:r>
            <a:r>
              <a:rPr lang="sr-Cyrl-RS" dirty="0" smtClean="0"/>
              <a:t>медицинска дисциплина</a:t>
            </a:r>
            <a:r>
              <a:rPr lang="en-US" dirty="0" smtClean="0"/>
              <a:t>;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	</a:t>
            </a:r>
            <a:r>
              <a:rPr lang="sr-Cyrl-RS" dirty="0" smtClean="0"/>
              <a:t>клинички индикатор корелациј</a:t>
            </a:r>
            <a:r>
              <a:rPr lang="en-US" dirty="0" smtClean="0"/>
              <a:t>e</a:t>
            </a:r>
            <a:r>
              <a:rPr lang="sr-Cyrl-RS" dirty="0" smtClean="0"/>
              <a:t> поремећаја и болести у ЦНС-у и организма у целини!</a:t>
            </a:r>
            <a:endParaRPr lang="en-US" dirty="0"/>
          </a:p>
        </p:txBody>
      </p:sp>
      <p:pic>
        <p:nvPicPr>
          <p:cNvPr id="4" name="4945ba7e-cd16-4cf8-a7dd-efea5ed71f07" descr="57262174-80D7-434A-B6A4-1F808F95108E@loca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916832"/>
            <a:ext cx="2706232" cy="13638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17309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3"/>
          <p:cNvGraphicFramePr>
            <a:graphicFrameLocks noChangeAspect="1"/>
          </p:cNvGraphicFramePr>
          <p:nvPr/>
        </p:nvGraphicFramePr>
        <p:xfrm>
          <a:off x="4716016" y="2204864"/>
          <a:ext cx="4176712" cy="439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589" name="Photo Editor Photo" r:id="rId4" imgW="1600000" imgH="2343477" progId="">
                  <p:embed/>
                </p:oleObj>
              </mc:Choice>
              <mc:Fallback>
                <p:oleObj name="Photo Editor Photo" r:id="rId4" imgW="1600000" imgH="2343477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016" y="2204864"/>
                        <a:ext cx="4176712" cy="43926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76200">
                        <a:solidFill>
                          <a:schemeClr val="accent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23528" y="2132856"/>
            <a:ext cx="4373562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>
              <a:lnSpc>
                <a:spcPts val="3800"/>
              </a:lnSpc>
              <a:spcBef>
                <a:spcPct val="50000"/>
              </a:spcBef>
            </a:pPr>
            <a:r>
              <a:rPr lang="sr-Cyrl-CS" sz="2800" dirty="0"/>
              <a:t>ПРЕДЊА КОМОРА</a:t>
            </a:r>
            <a:endParaRPr lang="en-US" sz="2800" dirty="0"/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259632" y="2924944"/>
            <a:ext cx="3465512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>
              <a:lnSpc>
                <a:spcPts val="3800"/>
              </a:lnSpc>
              <a:spcBef>
                <a:spcPct val="50000"/>
              </a:spcBef>
            </a:pPr>
            <a:r>
              <a:rPr lang="en-US" sz="2800" dirty="0"/>
              <a:t>O</a:t>
            </a:r>
            <a:r>
              <a:rPr lang="sr-Cyrl-CS" sz="2800" dirty="0"/>
              <a:t>ЧНА ВОДИЦА</a:t>
            </a:r>
            <a:endParaRPr lang="en-US" sz="2800" dirty="0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1233488" y="4205288"/>
            <a:ext cx="3465512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>
              <a:lnSpc>
                <a:spcPts val="3800"/>
              </a:lnSpc>
              <a:spcBef>
                <a:spcPct val="50000"/>
              </a:spcBef>
            </a:pPr>
            <a:r>
              <a:rPr lang="sr-Cyrl-CS" sz="2800"/>
              <a:t>ЦИЛИЈАРНО ТЕЛО</a:t>
            </a:r>
            <a:endParaRPr lang="en-US" sz="2800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216025" y="3571875"/>
            <a:ext cx="3465513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>
              <a:lnSpc>
                <a:spcPts val="3800"/>
              </a:lnSpc>
              <a:spcBef>
                <a:spcPct val="50000"/>
              </a:spcBef>
            </a:pPr>
            <a:r>
              <a:rPr lang="sr-Cyrl-CS" sz="2800" dirty="0"/>
              <a:t>ТРАБЕКУЛУМ</a:t>
            </a:r>
            <a:endParaRPr lang="en-US" sz="2800" dirty="0"/>
          </a:p>
        </p:txBody>
      </p:sp>
      <p:pic>
        <p:nvPicPr>
          <p:cNvPr id="35848" name="Picture 8" descr="SL"/>
          <p:cNvPicPr>
            <a:picLocks noChangeAspect="1" noChangeArrowheads="1"/>
          </p:cNvPicPr>
          <p:nvPr/>
        </p:nvPicPr>
        <p:blipFill>
          <a:blip r:embed="rId6" cstate="print"/>
          <a:srcRect l="8774" r="8774" b="7625"/>
          <a:stretch>
            <a:fillRect/>
          </a:stretch>
        </p:blipFill>
        <p:spPr bwMode="auto">
          <a:xfrm>
            <a:off x="395536" y="260648"/>
            <a:ext cx="2054225" cy="1800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21209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476672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400" b="1" dirty="0" smtClean="0"/>
              <a:t>Мотилитет очне јабучице и</a:t>
            </a:r>
            <a:br>
              <a:rPr lang="sr-Cyrl-CS" sz="4400" b="1" dirty="0" smtClean="0"/>
            </a:br>
            <a:r>
              <a:rPr lang="sr-Cyrl-CS" sz="4400" b="1" i="1" dirty="0" smtClean="0"/>
              <a:t>булбомотори</a:t>
            </a:r>
            <a:r>
              <a:rPr lang="sr-Cyrl-CS" sz="4400" b="1" dirty="0" smtClean="0"/>
              <a:t>  </a:t>
            </a:r>
            <a:br>
              <a:rPr lang="sr-Cyrl-CS" sz="4400" b="1" dirty="0" smtClean="0"/>
            </a:br>
            <a:endParaRPr lang="en-US" sz="4400" b="1" dirty="0" smtClean="0"/>
          </a:p>
        </p:txBody>
      </p:sp>
      <p:pic>
        <p:nvPicPr>
          <p:cNvPr id="23555" name="Picture 2" descr="Shema%20ocnih%20misica_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87624" y="1700808"/>
            <a:ext cx="6480720" cy="49085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9769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0" y="285750"/>
            <a:ext cx="91440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000" b="1" dirty="0" smtClean="0"/>
              <a:t>Дијагностичке позиције погледа</a:t>
            </a:r>
            <a:br>
              <a:rPr lang="sr-Cyrl-CS" sz="4000" b="1" dirty="0" smtClean="0"/>
            </a:br>
            <a:r>
              <a:rPr lang="sr-Cyrl-CS" sz="4000" b="1" dirty="0" smtClean="0"/>
              <a:t> Бинокуларни вид </a:t>
            </a:r>
            <a:br>
              <a:rPr lang="sr-Cyrl-CS" sz="4000" b="1" dirty="0" smtClean="0"/>
            </a:br>
            <a:r>
              <a:rPr lang="en-US" sz="4000" b="1" i="1" dirty="0" smtClean="0"/>
              <a:t>Caver</a:t>
            </a:r>
            <a:r>
              <a:rPr lang="en-US" sz="4000" b="1" dirty="0" smtClean="0"/>
              <a:t> </a:t>
            </a:r>
            <a:r>
              <a:rPr lang="sr-Cyrl-RS" sz="4000" b="1" dirty="0" smtClean="0"/>
              <a:t> тест,...</a:t>
            </a:r>
            <a:endParaRPr lang="en-US" sz="4000" b="1" dirty="0" smtClean="0"/>
          </a:p>
        </p:txBody>
      </p:sp>
      <p:graphicFrame>
        <p:nvGraphicFramePr>
          <p:cNvPr id="4098" name="Object 2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465138" y="1735138"/>
          <a:ext cx="4021137" cy="191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13" name="CorelDRAW" r:id="rId3" imgW="4021200" imgH="1919880" progId="">
                  <p:embed/>
                </p:oleObj>
              </mc:Choice>
              <mc:Fallback>
                <p:oleObj name="CorelDRAW" r:id="rId3" imgW="4021200" imgH="1919880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5138" y="1735138"/>
                        <a:ext cx="4021137" cy="1919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00" name="Picture 7" descr="1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4787900" y="1989138"/>
            <a:ext cx="3397250" cy="1800225"/>
          </a:xfrm>
          <a:noFill/>
        </p:spPr>
      </p:pic>
      <p:pic>
        <p:nvPicPr>
          <p:cNvPr id="4101" name="Picture 8" descr="1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684213" y="4076700"/>
            <a:ext cx="3600450" cy="1800225"/>
          </a:xfrm>
          <a:noFill/>
        </p:spPr>
      </p:pic>
      <p:pic>
        <p:nvPicPr>
          <p:cNvPr id="4102" name="Picture 9" descr="16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7" cstate="print"/>
          <a:srcRect/>
          <a:stretch>
            <a:fillRect/>
          </a:stretch>
        </p:blipFill>
        <p:spPr>
          <a:xfrm>
            <a:off x="4787900" y="4149725"/>
            <a:ext cx="3455988" cy="1727200"/>
          </a:xfrm>
          <a:noFill/>
        </p:spPr>
      </p:pic>
    </p:spTree>
  </p:cSld>
  <p:clrMapOvr>
    <a:masterClrMapping/>
  </p:clrMapOvr>
  <p:transition advTm="16629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sz="3800" b="1" dirty="0" smtClean="0"/>
              <a:t>Клиничка офталмолошка испитивања </a:t>
            </a:r>
            <a:endParaRPr lang="en-US" sz="3800" b="1" dirty="0" smtClean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700213"/>
            <a:ext cx="7920558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sr-Cyrl-CS" sz="2800" b="1" dirty="0" smtClean="0"/>
              <a:t>   КЛИНИЧКИ </a:t>
            </a:r>
            <a:r>
              <a:rPr lang="sr-Cyrl-CS" sz="2800" b="1" u="sng" dirty="0" smtClean="0"/>
              <a:t>ПРЕГЛЕД НА БИОМОКРОСКОПУ,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Cyrl-CS" sz="2800" b="1" i="1" u="sng" dirty="0" smtClean="0">
                <a:solidFill>
                  <a:schemeClr val="accent1"/>
                </a:solidFill>
              </a:rPr>
              <a:t>ШПАЛТИ</a:t>
            </a:r>
            <a:r>
              <a:rPr lang="sr-Cyrl-CS" sz="2800" b="1" u="sng" dirty="0" smtClean="0"/>
              <a:t> </a:t>
            </a:r>
            <a:endParaRPr lang="en-US" sz="2800" b="1" u="sng" dirty="0" smtClean="0"/>
          </a:p>
        </p:txBody>
      </p:sp>
      <p:pic>
        <p:nvPicPr>
          <p:cNvPr id="24581" name="Picture 6" descr="gruenerstar0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02316" y="2996952"/>
            <a:ext cx="5341684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2" name="Picture 8" descr="exam-slit-lamp-175x26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" y="3073404"/>
            <a:ext cx="3351287" cy="35909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3649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7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400" b="1" smtClean="0"/>
              <a:t>ПАХИМЕТРИЈА</a:t>
            </a:r>
            <a:r>
              <a:rPr lang="sr-Cyrl-CS" sz="3800" b="1" smtClean="0"/>
              <a:t/>
            </a:r>
            <a:br>
              <a:rPr lang="sr-Cyrl-CS" sz="3800" b="1" smtClean="0"/>
            </a:br>
            <a:r>
              <a:rPr lang="sr-Cyrl-CS" sz="3800" b="1" smtClean="0"/>
              <a:t>ЦЕНТРАЛНА ДЕБЉИНА РОЖЊАЧЕ </a:t>
            </a:r>
            <a:endParaRPr lang="en-US" sz="3800" b="1" smtClean="0"/>
          </a:p>
        </p:txBody>
      </p:sp>
      <p:pic>
        <p:nvPicPr>
          <p:cNvPr id="40963" name="Picture 4" descr="pahimetrij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19672" y="1988840"/>
            <a:ext cx="5905401" cy="44776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1669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8864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3800" b="1" i="1" dirty="0" smtClean="0"/>
              <a:t>Голдман-</a:t>
            </a:r>
            <a:r>
              <a:rPr lang="sr-Cyrl-CS" sz="3800" b="1" dirty="0" smtClean="0"/>
              <a:t>ова призма</a:t>
            </a:r>
            <a:br>
              <a:rPr lang="sr-Cyrl-CS" sz="3800" b="1" dirty="0" smtClean="0"/>
            </a:br>
            <a:r>
              <a:rPr lang="sr-Cyrl-CS" sz="3800" b="1" dirty="0" smtClean="0"/>
              <a:t>ФУНДУС, КОМОРНИ УГАО,... </a:t>
            </a:r>
            <a:endParaRPr lang="en-US" sz="3800" b="1" dirty="0" smtClean="0"/>
          </a:p>
        </p:txBody>
      </p:sp>
      <p:pic>
        <p:nvPicPr>
          <p:cNvPr id="26628" name="Picture 4" descr="GOLDMAN PRIZMA PAPIL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557338"/>
            <a:ext cx="8209159" cy="53775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9" name="Picture 4" descr="F:\gonoskop cycl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484313"/>
            <a:ext cx="2520950" cy="1944687"/>
          </a:xfrm>
          <a:prstGeom prst="rect">
            <a:avLst/>
          </a:prstGeom>
          <a:noFill/>
          <a:ln w="38100" algn="ctr">
            <a:solidFill>
              <a:srgbClr val="B3C9E3"/>
            </a:solidFill>
            <a:miter lim="800000"/>
            <a:headEnd/>
            <a:tailEnd/>
          </a:ln>
        </p:spPr>
      </p:pic>
    </p:spTree>
  </p:cSld>
  <p:clrMapOvr>
    <a:masterClrMapping/>
  </p:clrMapOvr>
  <p:transition advTm="14379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000" b="1" dirty="0" smtClean="0"/>
              <a:t>Компјутеризована периметрија ширина видног поља и испади,...  </a:t>
            </a:r>
            <a:endParaRPr lang="en-US" sz="4000" b="1" dirty="0" smtClean="0"/>
          </a:p>
        </p:txBody>
      </p:sp>
      <p:pic>
        <p:nvPicPr>
          <p:cNvPr id="28675" name="Picture 3" descr="Picture 00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1556792"/>
            <a:ext cx="4614862" cy="4896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6" name="Picture 4" descr="octopus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3438" y="1557338"/>
            <a:ext cx="4176712" cy="4895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9789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188640"/>
            <a:ext cx="885825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3800" b="1" dirty="0" smtClean="0"/>
              <a:t>ТОНОМЕТРИЈА – МЕРЕЊЕ </a:t>
            </a:r>
            <a:br>
              <a:rPr lang="sr-Cyrl-CS" sz="3800" b="1" dirty="0" smtClean="0"/>
            </a:br>
            <a:r>
              <a:rPr lang="sr-Cyrl-CS" sz="3800" b="1" dirty="0" smtClean="0"/>
              <a:t>очног притиска, ИОП-а</a:t>
            </a:r>
            <a:endParaRPr lang="en-US" sz="3800" b="1" dirty="0" smtClean="0"/>
          </a:p>
        </p:txBody>
      </p:sp>
      <p:pic>
        <p:nvPicPr>
          <p:cNvPr id="30723" name="Picture 4" descr="800px-Slit_la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85888"/>
            <a:ext cx="8856663" cy="5472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4" name="Picture 5" descr="exam-tonometer-260x17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42875" y="3429000"/>
            <a:ext cx="3786188" cy="31416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1109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92" name="Rectangle 8"/>
          <p:cNvSpPr>
            <a:spLocks noGrp="1" noChangeArrowheads="1"/>
          </p:cNvSpPr>
          <p:nvPr>
            <p:ph type="title"/>
          </p:nvPr>
        </p:nvSpPr>
        <p:spPr>
          <a:xfrm>
            <a:off x="323528" y="620688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3800" b="1" dirty="0" smtClean="0"/>
              <a:t>ГОНИОСКОПИЈА </a:t>
            </a:r>
            <a:br>
              <a:rPr lang="sr-Cyrl-CS" sz="3800" b="1" dirty="0" smtClean="0"/>
            </a:br>
            <a:r>
              <a:rPr lang="sr-Cyrl-CS" sz="3800" b="1" dirty="0" smtClean="0"/>
              <a:t> ШИРИНА КОМОРНОГ УГЛА, АБНОРМАЛНОСТИ,...</a:t>
            </a:r>
            <a:endParaRPr lang="en-US" sz="3800" b="1" dirty="0" smtClean="0"/>
          </a:p>
        </p:txBody>
      </p:sp>
      <p:pic>
        <p:nvPicPr>
          <p:cNvPr id="37891" name="Picture 4" descr="8-2(contact-lens)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990850"/>
            <a:ext cx="4932363" cy="3867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892" name="Picture 7" descr="Laser-tb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3438" y="2205038"/>
            <a:ext cx="4321175" cy="4464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6899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9" name="Rectangle 11"/>
          <p:cNvSpPr>
            <a:spLocks noGrp="1" noChangeArrowheads="1"/>
          </p:cNvSpPr>
          <p:nvPr>
            <p:ph type="title" sz="quarter"/>
          </p:nvPr>
        </p:nvSpPr>
        <p:spPr>
          <a:xfrm>
            <a:off x="395288" y="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b="1" dirty="0" smtClean="0"/>
              <a:t>ОФТАЛМОСКОПИЈЕ</a:t>
            </a:r>
            <a:br>
              <a:rPr lang="sr-Cyrl-CS" b="1" dirty="0" smtClean="0"/>
            </a:br>
            <a:r>
              <a:rPr lang="sr-Cyrl-CS" b="1" dirty="0" smtClean="0"/>
              <a:t>директна и индиректна </a:t>
            </a:r>
            <a:endParaRPr lang="en-US" b="1" dirty="0" smtClean="0"/>
          </a:p>
        </p:txBody>
      </p:sp>
      <p:pic>
        <p:nvPicPr>
          <p:cNvPr id="39939" name="Picture 4" descr="ophthalmoscope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584" y="1412776"/>
            <a:ext cx="3530600" cy="2447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940" name="Picture 7" descr="exam-retina-260x17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88024" y="1412776"/>
            <a:ext cx="3427413" cy="2376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941" name="Picture 10" descr="Picture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827088" y="4005263"/>
            <a:ext cx="3530600" cy="2447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942" name="Picture 13" descr="offenwinkel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4787900" y="3860800"/>
            <a:ext cx="3427413" cy="2881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1529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39825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Развиће органа вида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2071688"/>
            <a:ext cx="8786812" cy="4530725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Фоторецепторски део хуманог ока се развија рано</a:t>
            </a:r>
            <a:r>
              <a:rPr lang="en-US" dirty="0" smtClean="0"/>
              <a:t>, </a:t>
            </a:r>
            <a:r>
              <a:rPr lang="sr-Cyrl-RS" dirty="0" smtClean="0"/>
              <a:t>пореклом из неуроектодерма</a:t>
            </a:r>
          </a:p>
          <a:p>
            <a:pPr>
              <a:buNone/>
              <a:defRPr/>
            </a:pPr>
            <a:endParaRPr lang="sr-Cyrl-RS" dirty="0" smtClean="0"/>
          </a:p>
          <a:p>
            <a:pPr>
              <a:defRPr/>
            </a:pPr>
            <a:r>
              <a:rPr lang="sr-Cyrl-RS" dirty="0" smtClean="0"/>
              <a:t>Епително ткиво</a:t>
            </a:r>
            <a:r>
              <a:rPr lang="en-US" dirty="0" smtClean="0"/>
              <a:t> o</a:t>
            </a:r>
            <a:r>
              <a:rPr lang="sr-Cyrl-RS" dirty="0" smtClean="0"/>
              <a:t>к</a:t>
            </a:r>
            <a:r>
              <a:rPr lang="en-US" dirty="0" smtClean="0"/>
              <a:t>a</a:t>
            </a:r>
            <a:r>
              <a:rPr lang="sr-Cyrl-RS" dirty="0" smtClean="0"/>
              <a:t> се развија из ектодерма, са мезенхимом изграђује све зидови очне јабучице, </a:t>
            </a:r>
            <a:r>
              <a:rPr lang="en-US" i="1" dirty="0" err="1" smtClean="0"/>
              <a:t>bulbusa</a:t>
            </a:r>
            <a:r>
              <a:rPr lang="sr-Cyrl-RS" i="1" dirty="0" smtClean="0"/>
              <a:t> </a:t>
            </a:r>
            <a:r>
              <a:rPr lang="en-US" i="1" dirty="0" err="1" smtClean="0"/>
              <a:t>oculi</a:t>
            </a:r>
            <a:endParaRPr lang="en-US" i="1" dirty="0"/>
          </a:p>
        </p:txBody>
      </p:sp>
    </p:spTree>
  </p:cSld>
  <p:clrMapOvr>
    <a:masterClrMapping/>
  </p:clrMapOvr>
  <p:transition advTm="15619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b="1" dirty="0" smtClean="0"/>
              <a:t>Морфолошке промене</a:t>
            </a:r>
            <a:br>
              <a:rPr lang="sr-Cyrl-CS" b="1" dirty="0" smtClean="0"/>
            </a:br>
            <a:r>
              <a:rPr lang="sr-Cyrl-CS" b="1" dirty="0" smtClean="0"/>
              <a:t>главе очног нерва - ПНО</a:t>
            </a:r>
            <a:endParaRPr lang="en-US" b="1" dirty="0" smtClean="0"/>
          </a:p>
        </p:txBody>
      </p:sp>
      <p:sp>
        <p:nvSpPr>
          <p:cNvPr id="154631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644008" y="2852936"/>
            <a:ext cx="4038600" cy="45307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2400" b="1" dirty="0" smtClean="0"/>
              <a:t>ЕКСКАВАЦИЈА</a:t>
            </a:r>
          </a:p>
          <a:p>
            <a:pPr eaLnBrk="1" hangingPunct="1">
              <a:defRPr/>
            </a:pPr>
            <a:r>
              <a:rPr lang="sr-Cyrl-CS" sz="2400" b="1" dirty="0" smtClean="0"/>
              <a:t>ДЕКОЛОРАЦИЈА</a:t>
            </a:r>
          </a:p>
          <a:p>
            <a:pPr eaLnBrk="1" hangingPunct="1">
              <a:defRPr/>
            </a:pPr>
            <a:r>
              <a:rPr lang="sr-Cyrl-CS" sz="2400" b="1" dirty="0" smtClean="0"/>
              <a:t>ДЕЦЕНТРАЛИЗАЦИЈА СУДОВНОГ ЛЕВКА</a:t>
            </a:r>
          </a:p>
          <a:p>
            <a:pPr eaLnBrk="1" hangingPunct="1">
              <a:defRPr/>
            </a:pPr>
            <a:r>
              <a:rPr lang="sr-Cyrl-CS" sz="2400" b="1" dirty="0" smtClean="0"/>
              <a:t>ИСТАЊЕЊЕ НЕУРОРЕТИНАЛНОГ ОБОДА И ПЕРИФЕРНИХ НЕРВНИХ ВЛАКАНА </a:t>
            </a:r>
            <a:endParaRPr lang="en-US" sz="2400" b="1" dirty="0" smtClean="0"/>
          </a:p>
        </p:txBody>
      </p:sp>
      <p:pic>
        <p:nvPicPr>
          <p:cNvPr id="31749" name="Picture 4" descr="005gl0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8"/>
            <a:ext cx="3959225" cy="5256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22039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3" name="Rectangle 5"/>
          <p:cNvSpPr>
            <a:spLocks noGrp="1" noChangeArrowheads="1"/>
          </p:cNvSpPr>
          <p:nvPr>
            <p:ph type="title"/>
          </p:nvPr>
        </p:nvSpPr>
        <p:spPr>
          <a:xfrm>
            <a:off x="323850" y="404813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400" b="1" dirty="0" smtClean="0"/>
              <a:t>КОЛОРНИ ВИ</a:t>
            </a:r>
            <a:r>
              <a:rPr lang="sr-Cyrl-RS" sz="4400" b="1" dirty="0" smtClean="0"/>
              <a:t>Д </a:t>
            </a:r>
            <a:br>
              <a:rPr lang="sr-Cyrl-RS" sz="4400" b="1" dirty="0" smtClean="0"/>
            </a:br>
            <a:r>
              <a:rPr lang="sr-Cyrl-RS" sz="4400" b="1" i="1" dirty="0" smtClean="0"/>
              <a:t>ИШИХАРА-</a:t>
            </a:r>
            <a:r>
              <a:rPr lang="sr-Cyrl-RS" sz="4400" b="1" dirty="0" smtClean="0"/>
              <a:t>ТЕСТ, таблице</a:t>
            </a:r>
            <a:r>
              <a:rPr lang="sr-Cyrl-CS" sz="4400" b="1" dirty="0" smtClean="0"/>
              <a:t>  </a:t>
            </a:r>
            <a:endParaRPr lang="en-US" sz="4400" b="1" dirty="0" smtClean="0"/>
          </a:p>
        </p:txBody>
      </p:sp>
      <p:pic>
        <p:nvPicPr>
          <p:cNvPr id="32771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7950" y="2420888"/>
            <a:ext cx="2895600" cy="3294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2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675" y="2492896"/>
            <a:ext cx="3240088" cy="31506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3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7763" y="2564904"/>
            <a:ext cx="2808287" cy="3150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2499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1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1124744"/>
            <a:ext cx="91440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400" b="1" dirty="0" smtClean="0"/>
              <a:t>Колорни вид и функционалне  методе – нијанси </a:t>
            </a:r>
            <a:br>
              <a:rPr lang="sr-Cyrl-CS" sz="4400" b="1" dirty="0" smtClean="0"/>
            </a:br>
            <a:r>
              <a:rPr lang="sr-Cyrl-CS" sz="4400" b="1" dirty="0" smtClean="0"/>
              <a:t>... у отежаним атмосверским условима </a:t>
            </a:r>
            <a:endParaRPr lang="en-US" sz="4400" b="1" dirty="0" smtClean="0"/>
          </a:p>
        </p:txBody>
      </p:sp>
      <p:pic>
        <p:nvPicPr>
          <p:cNvPr id="33795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3538538"/>
            <a:ext cx="4668838" cy="3319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3" y="3500438"/>
            <a:ext cx="4357687" cy="3357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4579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3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981075"/>
            <a:ext cx="91440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800" b="1" dirty="0" smtClean="0"/>
              <a:t>Упоредна функционална дијагностика </a:t>
            </a:r>
            <a:br>
              <a:rPr lang="sr-Cyrl-CS" sz="4800" b="1" dirty="0" smtClean="0"/>
            </a:br>
            <a:r>
              <a:rPr lang="sr-Cyrl-CS" sz="4800" b="1" dirty="0" smtClean="0"/>
              <a:t> </a:t>
            </a:r>
            <a:r>
              <a:rPr lang="sr-Cyrl-CS" sz="4000" b="1" dirty="0" smtClean="0"/>
              <a:t>"ФА" </a:t>
            </a:r>
            <a:r>
              <a:rPr lang="sr-Cyrl-CS" sz="4000" dirty="0" smtClean="0">
                <a:latin typeface="Arial" charset="0"/>
              </a:rPr>
              <a:t>→</a:t>
            </a:r>
            <a:r>
              <a:rPr lang="sr-Cyrl-CS" sz="4000" b="1" dirty="0" smtClean="0">
                <a:latin typeface="Arial" charset="0"/>
              </a:rPr>
              <a:t> Ултразвучни преглед </a:t>
            </a:r>
          </a:p>
        </p:txBody>
      </p:sp>
      <p:pic>
        <p:nvPicPr>
          <p:cNvPr id="34819" name="Picture 7" descr="na ulgrazvuku serozna ablac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852935"/>
            <a:ext cx="9144000" cy="26642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4820" name="Rectangle 3"/>
          <p:cNvSpPr>
            <a:spLocks noChangeArrowheads="1"/>
          </p:cNvSpPr>
          <p:nvPr/>
        </p:nvSpPr>
        <p:spPr bwMode="auto">
          <a:xfrm>
            <a:off x="0" y="5805264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err="1"/>
              <a:t>Флуоресцеинска</a:t>
            </a:r>
            <a:r>
              <a:rPr lang="en-US" sz="2400" b="1" dirty="0"/>
              <a:t> </a:t>
            </a:r>
            <a:r>
              <a:rPr lang="en-US" sz="2400" b="1" dirty="0" err="1"/>
              <a:t>ангиографија</a:t>
            </a:r>
            <a:r>
              <a:rPr lang="en-US" sz="2400" b="1" dirty="0"/>
              <a:t> </a:t>
            </a:r>
            <a:r>
              <a:rPr lang="en-US" sz="2400" b="1" dirty="0" err="1"/>
              <a:t>открива</a:t>
            </a:r>
            <a:r>
              <a:rPr lang="en-US" sz="2400" b="1" dirty="0"/>
              <a:t> в</a:t>
            </a:r>
            <a:r>
              <a:rPr lang="fr-FR" sz="2400" b="1" dirty="0" err="1"/>
              <a:t>аскуларни</a:t>
            </a:r>
            <a:r>
              <a:rPr lang="fr-FR" sz="2400" b="1" dirty="0"/>
              <a:t> </a:t>
            </a:r>
            <a:r>
              <a:rPr lang="fr-FR" sz="2400" b="1" dirty="0" err="1"/>
              <a:t>клинички</a:t>
            </a:r>
            <a:r>
              <a:rPr lang="fr-FR" sz="2400" b="1" dirty="0"/>
              <a:t> </a:t>
            </a:r>
            <a:r>
              <a:rPr lang="fr-FR" sz="2400" b="1" dirty="0" err="1"/>
              <a:t>статус</a:t>
            </a:r>
            <a:r>
              <a:rPr lang="en-US" sz="2400" b="1" dirty="0"/>
              <a:t> </a:t>
            </a:r>
            <a:r>
              <a:rPr lang="fr-FR" sz="2400" b="1" dirty="0" err="1" smtClean="0"/>
              <a:t>ретиналних</a:t>
            </a:r>
            <a:r>
              <a:rPr lang="fr-FR" sz="2400" b="1" dirty="0" smtClean="0"/>
              <a:t> </a:t>
            </a:r>
            <a:r>
              <a:rPr lang="fr-FR" sz="2400" b="1" dirty="0" err="1"/>
              <a:t>обољења</a:t>
            </a:r>
            <a:r>
              <a:rPr lang="en-US" sz="2400" b="1" dirty="0"/>
              <a:t>...</a:t>
            </a:r>
          </a:p>
        </p:txBody>
      </p:sp>
      <p:sp>
        <p:nvSpPr>
          <p:cNvPr id="34821" name="Rectangle 4"/>
          <p:cNvSpPr>
            <a:spLocks noChangeArrowheads="1"/>
          </p:cNvSpPr>
          <p:nvPr/>
        </p:nvSpPr>
        <p:spPr bwMode="auto">
          <a:xfrm>
            <a:off x="6215063" y="3429000"/>
            <a:ext cx="666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b="1">
                <a:latin typeface="Arial" charset="0"/>
              </a:rPr>
              <a:t>ЕХО</a:t>
            </a:r>
            <a:endParaRPr lang="en-US"/>
          </a:p>
        </p:txBody>
      </p:sp>
      <p:sp>
        <p:nvSpPr>
          <p:cNvPr id="34822" name="Rectangle 5"/>
          <p:cNvSpPr>
            <a:spLocks noChangeArrowheads="1"/>
          </p:cNvSpPr>
          <p:nvPr/>
        </p:nvSpPr>
        <p:spPr bwMode="auto">
          <a:xfrm>
            <a:off x="3143250" y="4857750"/>
            <a:ext cx="5461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b="1" dirty="0"/>
              <a:t>ФА</a:t>
            </a:r>
            <a:endParaRPr lang="en-US" dirty="0"/>
          </a:p>
        </p:txBody>
      </p:sp>
    </p:spTree>
  </p:cSld>
  <p:clrMapOvr>
    <a:masterClrMapping/>
  </p:clrMapOvr>
  <p:transition advTm="19769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1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548680"/>
            <a:ext cx="91440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3600" b="1" dirty="0" smtClean="0"/>
              <a:t>УЛТРАЗВУЧНА  ДИЈАГНОСТИКА</a:t>
            </a:r>
            <a:r>
              <a:rPr lang="sr-Cyrl-RS" sz="3600" b="1" dirty="0" smtClean="0"/>
              <a:t/>
            </a:r>
            <a:br>
              <a:rPr lang="sr-Cyrl-RS" sz="3600" b="1" dirty="0" smtClean="0"/>
            </a:br>
            <a:r>
              <a:rPr lang="sr-Cyrl-RS" sz="3600" b="1" dirty="0" smtClean="0"/>
              <a:t>Б СКЕН – ТРОДИМЕНЗИОЛНЕ СТРУКТУРЕ  ОКА</a:t>
            </a:r>
            <a:endParaRPr lang="en-US" sz="3600" b="1" dirty="0" smtClean="0"/>
          </a:p>
        </p:txBody>
      </p:sp>
      <p:pic>
        <p:nvPicPr>
          <p:cNvPr id="45059" name="Picture 4" descr="e11-2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r="12537"/>
          <a:stretch>
            <a:fillRect/>
          </a:stretch>
        </p:blipFill>
        <p:spPr>
          <a:xfrm>
            <a:off x="0" y="2564904"/>
            <a:ext cx="4639370" cy="39608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5060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08513" y="2348880"/>
            <a:ext cx="4535487" cy="43227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4459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7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400" b="1" dirty="0" smtClean="0"/>
              <a:t>Електродијгностика  </a:t>
            </a:r>
            <a:r>
              <a:rPr lang="sr-Cyrl-CS" sz="4400" b="1" i="1" dirty="0" smtClean="0"/>
              <a:t>"ВЕП"</a:t>
            </a:r>
            <a:endParaRPr lang="en-US" sz="4400" b="1" i="1" dirty="0" smtClean="0"/>
          </a:p>
        </p:txBody>
      </p:sp>
      <p:pic>
        <p:nvPicPr>
          <p:cNvPr id="35843" name="Picture 4" descr="slika1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950" y="1268413"/>
            <a:ext cx="8928100" cy="5473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3489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000" b="1" i="1" dirty="0" smtClean="0"/>
              <a:t>ИМАГИНГ -</a:t>
            </a:r>
            <a:r>
              <a:rPr lang="sr-Cyrl-CS" sz="4000" b="1" dirty="0" smtClean="0"/>
              <a:t> ТЕХНИКЕ </a:t>
            </a:r>
            <a:br>
              <a:rPr lang="sr-Cyrl-CS" sz="4000" b="1" dirty="0" smtClean="0"/>
            </a:br>
            <a:r>
              <a:rPr lang="sr-Cyrl-CS" sz="4000" b="1" dirty="0" smtClean="0"/>
              <a:t> "</a:t>
            </a:r>
            <a:r>
              <a:rPr lang="sr-Cyrl-CS" sz="4000" b="1" i="1" dirty="0" smtClean="0"/>
              <a:t>ОСТ</a:t>
            </a:r>
            <a:r>
              <a:rPr lang="sr-Cyrl-CS" sz="4000" b="1" dirty="0" smtClean="0"/>
              <a:t> “</a:t>
            </a:r>
            <a:r>
              <a:rPr lang="en-US" sz="4000" b="1" dirty="0" smtClean="0"/>
              <a:t>, </a:t>
            </a:r>
            <a:r>
              <a:rPr lang="en-US" sz="4000" b="1" i="1" dirty="0" smtClean="0"/>
              <a:t>"</a:t>
            </a:r>
            <a:r>
              <a:rPr lang="sr-Cyrl-CS" sz="4000" b="1" dirty="0" smtClean="0"/>
              <a:t> </a:t>
            </a:r>
            <a:r>
              <a:rPr lang="en-US" sz="4000" b="1" i="1" dirty="0" smtClean="0"/>
              <a:t>HRT“ </a:t>
            </a:r>
            <a:r>
              <a:rPr lang="sr-Cyrl-CS" sz="3200" b="1" dirty="0" smtClean="0"/>
              <a:t>ГЛАВЕ ОЧНОГ НЕРВА </a:t>
            </a:r>
            <a:endParaRPr lang="en-US" sz="3200" b="1" dirty="0" smtClean="0"/>
          </a:p>
        </p:txBody>
      </p:sp>
      <p:pic>
        <p:nvPicPr>
          <p:cNvPr id="36867" name="Picture 4" descr="3a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1628775"/>
            <a:ext cx="4248150" cy="48244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6868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8348" t="7870" r="18608" b="28241"/>
          <a:stretch>
            <a:fillRect/>
          </a:stretch>
        </p:blipFill>
        <p:spPr>
          <a:xfrm>
            <a:off x="4427538" y="1628775"/>
            <a:ext cx="4537075" cy="48244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7249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b="1" i="1" dirty="0" smtClean="0"/>
              <a:t>“</a:t>
            </a:r>
            <a:r>
              <a:rPr lang="sr-Cyrl-RS" sz="4400" b="1" i="1" dirty="0" smtClean="0"/>
              <a:t>С</a:t>
            </a:r>
            <a:r>
              <a:rPr lang="en-US" sz="4400" b="1" i="1" dirty="0" smtClean="0"/>
              <a:t>T</a:t>
            </a:r>
            <a:r>
              <a:rPr lang="sr-Cyrl-RS" sz="4400" b="1" i="1" dirty="0" smtClean="0"/>
              <a:t> </a:t>
            </a:r>
            <a:r>
              <a:rPr lang="sr-Cyrl-RS" sz="4800" b="1" i="1" dirty="0" smtClean="0"/>
              <a:t>"</a:t>
            </a:r>
            <a:r>
              <a:rPr lang="sr-Cyrl-CS" sz="4800" dirty="0" smtClean="0"/>
              <a:t>– </a:t>
            </a:r>
            <a:r>
              <a:rPr lang="sr-Cyrl-CS" sz="4400" b="1" dirty="0" smtClean="0"/>
              <a:t>БУЛБУСА</a:t>
            </a:r>
            <a:r>
              <a:rPr lang="en-US" sz="4400" b="1" dirty="0" smtClean="0"/>
              <a:t> (A)</a:t>
            </a:r>
            <a:r>
              <a:rPr lang="sr-Cyrl-CS" sz="4400" b="1" dirty="0" smtClean="0"/>
              <a:t>, ОРБИТЕ</a:t>
            </a:r>
            <a:r>
              <a:rPr lang="en-US" sz="4400" b="1" dirty="0" smtClean="0"/>
              <a:t> (B)</a:t>
            </a:r>
          </a:p>
        </p:txBody>
      </p:sp>
      <p:pic>
        <p:nvPicPr>
          <p:cNvPr id="46083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2060575"/>
            <a:ext cx="8785225" cy="46085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2939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5" name="Rectangle 5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29600" cy="10795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"M</a:t>
            </a:r>
            <a:r>
              <a:rPr lang="sr-Cyrl-CS" b="1" dirty="0" smtClean="0"/>
              <a:t>РИ" ока и ендокранијума </a:t>
            </a:r>
            <a:r>
              <a:rPr lang="en-US" b="1" dirty="0" smtClean="0"/>
              <a:t> </a:t>
            </a:r>
            <a:r>
              <a:rPr lang="sr-Cyrl-CS" b="1" dirty="0" smtClean="0"/>
              <a:t>АНАЛИЗА</a:t>
            </a:r>
            <a:endParaRPr lang="en-US" b="1" dirty="0" smtClean="0"/>
          </a:p>
        </p:txBody>
      </p:sp>
      <p:pic>
        <p:nvPicPr>
          <p:cNvPr id="4710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83768" y="1484784"/>
            <a:ext cx="3683411" cy="5373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8009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1" name="Rectangle 5"/>
          <p:cNvSpPr>
            <a:spLocks noGrp="1" noChangeArrowheads="1"/>
          </p:cNvSpPr>
          <p:nvPr>
            <p:ph type="title"/>
          </p:nvPr>
        </p:nvSpPr>
        <p:spPr>
          <a:xfrm>
            <a:off x="539750" y="188913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5400" b="1" smtClean="0"/>
              <a:t>Хвала на пажњи </a:t>
            </a:r>
            <a:endParaRPr lang="en-US" sz="5400" b="1" smtClean="0"/>
          </a:p>
        </p:txBody>
      </p:sp>
      <p:pic>
        <p:nvPicPr>
          <p:cNvPr id="48131" name="Picture 4" descr="Kraj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088" y="1484313"/>
            <a:ext cx="7489825" cy="51133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 descr="D:\Users\Mirjana Janicijevic\Desktop\firme kme 2019\disk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1777" y="4941168"/>
            <a:ext cx="2550137" cy="1584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512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smtClean="0"/>
              <a:t>Деривати неуроектодерма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RS" smtClean="0"/>
              <a:t>Видни део мрежњаче (ретине)</a:t>
            </a:r>
          </a:p>
          <a:p>
            <a:pPr>
              <a:defRPr/>
            </a:pPr>
            <a:r>
              <a:rPr lang="sr-Cyrl-RS" dirty="0" smtClean="0"/>
              <a:t>Цилијарни део ретине </a:t>
            </a:r>
          </a:p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(епител цилијарног тела)</a:t>
            </a:r>
          </a:p>
          <a:p>
            <a:pPr>
              <a:defRPr/>
            </a:pPr>
            <a:r>
              <a:rPr lang="sr-Cyrl-RS" dirty="0" smtClean="0"/>
              <a:t>Дужични</a:t>
            </a:r>
            <a:r>
              <a:rPr lang="en-US" dirty="0" smtClean="0"/>
              <a:t>, </a:t>
            </a:r>
            <a:r>
              <a:rPr lang="sr-Cyrl-RS" dirty="0" smtClean="0"/>
              <a:t>пигментни део ретине </a:t>
            </a:r>
          </a:p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(</a:t>
            </a:r>
            <a:r>
              <a:rPr lang="sr-Cyrl-RS" i="1" dirty="0" smtClean="0"/>
              <a:t>м. </a:t>
            </a:r>
            <a:r>
              <a:rPr lang="sr-Latn-RS" i="1" dirty="0" smtClean="0"/>
              <a:t>s</a:t>
            </a:r>
            <a:r>
              <a:rPr lang="en-US" i="1" dirty="0" err="1" smtClean="0"/>
              <a:t>phincter</a:t>
            </a:r>
            <a:r>
              <a:rPr lang="en-US" i="1" dirty="0" smtClean="0"/>
              <a:t> , </a:t>
            </a:r>
            <a:r>
              <a:rPr lang="sr-Cyrl-RS" i="1" dirty="0" smtClean="0"/>
              <a:t>м. </a:t>
            </a:r>
            <a:r>
              <a:rPr lang="en-US" i="1" dirty="0" err="1" smtClean="0"/>
              <a:t>dilatator</a:t>
            </a:r>
            <a:r>
              <a:rPr lang="en-US" i="1" dirty="0" smtClean="0"/>
              <a:t> </a:t>
            </a:r>
            <a:r>
              <a:rPr lang="en-US" i="1" dirty="0" err="1" smtClean="0"/>
              <a:t>pupillae</a:t>
            </a:r>
            <a:r>
              <a:rPr lang="sr-Cyrl-RS" dirty="0" smtClean="0"/>
              <a:t>)</a:t>
            </a:r>
            <a:endParaRPr lang="sr-Latn-RS" dirty="0" smtClean="0"/>
          </a:p>
          <a:p>
            <a:pPr>
              <a:buFont typeface="Wingdings" pitchFamily="2" charset="2"/>
              <a:buNone/>
              <a:defRPr/>
            </a:pPr>
            <a:endParaRPr lang="sr-Cyrl-RS" u="sng" dirty="0" smtClean="0"/>
          </a:p>
          <a:p>
            <a:pPr>
              <a:buFont typeface="Wingdings" pitchFamily="2" charset="2"/>
              <a:buNone/>
              <a:defRPr/>
            </a:pPr>
            <a:r>
              <a:rPr lang="sr-Cyrl-RS" sz="4000" u="sng" dirty="0" smtClean="0"/>
              <a:t>И очни живац!</a:t>
            </a:r>
            <a:endParaRPr lang="sr-Latn-RS" sz="4000" u="sng" dirty="0" smtClean="0"/>
          </a:p>
          <a:p>
            <a:pPr>
              <a:buFont typeface="Wingdings" pitchFamily="2" charset="2"/>
              <a:buNone/>
              <a:defRPr/>
            </a:pPr>
            <a:endParaRPr lang="sr-Latn-RS" dirty="0" smtClean="0"/>
          </a:p>
          <a:p>
            <a:pPr>
              <a:buFont typeface="Wingdings" pitchFamily="2" charset="2"/>
              <a:buNone/>
              <a:defRPr/>
            </a:pPr>
            <a:endParaRPr lang="en-US" dirty="0"/>
          </a:p>
        </p:txBody>
      </p:sp>
    </p:spTree>
  </p:cSld>
  <p:clrMapOvr>
    <a:masterClrMapping/>
  </p:clrMapOvr>
  <p:transition advTm="17359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625" y="928688"/>
            <a:ext cx="8229600" cy="1139825"/>
          </a:xfrm>
        </p:spPr>
        <p:txBody>
          <a:bodyPr/>
          <a:lstStyle/>
          <a:p>
            <a:pPr>
              <a:defRPr/>
            </a:pPr>
            <a:r>
              <a:rPr lang="sr-Cyrl-RS" smtClean="0"/>
              <a:t>Деривати </a:t>
            </a:r>
            <a:br>
              <a:rPr lang="sr-Cyrl-RS" smtClean="0"/>
            </a:br>
            <a:r>
              <a:rPr lang="sr-Cyrl-RS" smtClean="0"/>
              <a:t>површинског ектодерма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" y="3071813"/>
            <a:ext cx="8229600" cy="4530725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Сочиво</a:t>
            </a:r>
          </a:p>
          <a:p>
            <a:pPr>
              <a:defRPr/>
            </a:pPr>
            <a:r>
              <a:rPr lang="sr-Cyrl-RS" dirty="0" smtClean="0"/>
              <a:t>Епител рожњаче</a:t>
            </a:r>
          </a:p>
          <a:p>
            <a:pPr>
              <a:defRPr/>
            </a:pPr>
            <a:r>
              <a:rPr lang="sr-Cyrl-RS" dirty="0" smtClean="0"/>
              <a:t>Капци, сузна жлезда</a:t>
            </a:r>
          </a:p>
          <a:p>
            <a:pPr>
              <a:defRPr/>
            </a:pPr>
            <a:r>
              <a:rPr lang="sr-Cyrl-RS" dirty="0" smtClean="0"/>
              <a:t>Помоћне жлезде у капцима</a:t>
            </a:r>
            <a:endParaRPr lang="en-US" dirty="0"/>
          </a:p>
        </p:txBody>
      </p:sp>
    </p:spTree>
  </p:cSld>
  <p:clrMapOvr>
    <a:masterClrMapping/>
  </p:clrMapOvr>
  <p:transition advTm="1439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RS" smtClean="0"/>
              <a:t>Деривати мезенхима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62" y="1714500"/>
            <a:ext cx="8643937" cy="4530725"/>
          </a:xfrm>
        </p:spPr>
        <p:txBody>
          <a:bodyPr/>
          <a:lstStyle/>
          <a:p>
            <a:pPr>
              <a:defRPr/>
            </a:pPr>
            <a:r>
              <a:rPr lang="sr-Cyrl-RS" dirty="0" smtClean="0"/>
              <a:t>Хороидеа – васкуларна мембрана</a:t>
            </a:r>
          </a:p>
          <a:p>
            <a:pPr>
              <a:defRPr/>
            </a:pPr>
            <a:r>
              <a:rPr lang="sr-Cyrl-RS" dirty="0" smtClean="0"/>
              <a:t>Цилијарно тело </a:t>
            </a:r>
          </a:p>
          <a:p>
            <a:pPr>
              <a:buFont typeface="Wingdings" pitchFamily="2" charset="2"/>
              <a:buNone/>
              <a:defRPr/>
            </a:pPr>
            <a:r>
              <a:rPr lang="sr-Cyrl-RS" dirty="0" smtClean="0"/>
              <a:t>	(осим неуроектодермалног дела)</a:t>
            </a:r>
          </a:p>
          <a:p>
            <a:pPr>
              <a:defRPr/>
            </a:pPr>
            <a:r>
              <a:rPr lang="sr-Cyrl-RS" dirty="0" smtClean="0"/>
              <a:t>Дужица (осим неуроектодермалног дела)</a:t>
            </a:r>
          </a:p>
          <a:p>
            <a:pPr>
              <a:defRPr/>
            </a:pPr>
            <a:r>
              <a:rPr lang="sr-Cyrl-RS" dirty="0" smtClean="0"/>
              <a:t>Строма рожњаче, беоњача</a:t>
            </a:r>
          </a:p>
          <a:p>
            <a:pPr>
              <a:defRPr/>
            </a:pPr>
            <a:r>
              <a:rPr lang="sr-Cyrl-RS" dirty="0" smtClean="0"/>
              <a:t>Мрежњача и стакласто тело</a:t>
            </a:r>
          </a:p>
          <a:p>
            <a:pPr>
              <a:defRPr/>
            </a:pPr>
            <a:r>
              <a:rPr lang="sr-Cyrl-RS" dirty="0" smtClean="0"/>
              <a:t>Спољашњи очни мишићи - булбомотори</a:t>
            </a:r>
            <a:endParaRPr lang="en-US" dirty="0"/>
          </a:p>
        </p:txBody>
      </p:sp>
    </p:spTree>
  </p:cSld>
  <p:clrMapOvr>
    <a:masterClrMapping/>
  </p:clrMapOvr>
  <p:transition advTm="1827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4800" dirty="0" smtClean="0"/>
              <a:t>Основ</a:t>
            </a:r>
            <a:r>
              <a:rPr lang="sr-Cyrl-RS" sz="4800" dirty="0" smtClean="0"/>
              <a:t>е</a:t>
            </a:r>
            <a:r>
              <a:rPr lang="sr-Cyrl-CS" sz="4800" dirty="0" smtClean="0"/>
              <a:t> </a:t>
            </a:r>
            <a:br>
              <a:rPr lang="sr-Cyrl-CS" sz="4800" dirty="0" smtClean="0"/>
            </a:br>
            <a:r>
              <a:rPr lang="sr-Cyrl-CS" sz="4800" dirty="0" smtClean="0"/>
              <a:t>ембриологије ока</a:t>
            </a:r>
            <a:endParaRPr lang="en-US" sz="4800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773238"/>
            <a:ext cx="4038600" cy="48704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sr-Cyrl-CS" sz="2400" dirty="0" smtClean="0"/>
              <a:t>4. недеља </a:t>
            </a:r>
            <a:r>
              <a:rPr lang="sr-Cyrl-CS" sz="2400" u="sng" dirty="0" smtClean="0"/>
              <a:t>емриогенезе -2,6 мм – 4,2 мм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Cyrl-CS" sz="2400" dirty="0" smtClean="0"/>
              <a:t>Појава оптичке јамице, мехура, везикуле, пупољка, пехара, цеви, сочива... - 1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Cyrl-CS" sz="2400" dirty="0" smtClean="0"/>
              <a:t>Неуроектодерм </a:t>
            </a:r>
            <a:r>
              <a:rPr lang="sr-Cyrl-CS" sz="2400" dirty="0" smtClean="0">
                <a:latin typeface="Arial" charset="0"/>
              </a:rPr>
              <a:t>→</a:t>
            </a:r>
            <a:r>
              <a:rPr lang="sr-Cyrl-CS" sz="2400" dirty="0" smtClean="0"/>
              <a:t> неуроектодермална трака, нервни гребен </a:t>
            </a:r>
            <a:r>
              <a:rPr lang="sr-Cyrl-CS" sz="2400" dirty="0" smtClean="0">
                <a:latin typeface="Arial" charset="0"/>
              </a:rPr>
              <a:t>→  очни живац, ЦНС</a:t>
            </a:r>
            <a:endParaRPr lang="en-US" sz="24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Cyrl-CS" sz="2400" dirty="0" smtClean="0">
                <a:latin typeface="Arial" charset="0"/>
              </a:rPr>
              <a:t>Индукција са  покровним ектодермом и мез</a:t>
            </a:r>
            <a:r>
              <a:rPr lang="en-US" sz="2400" dirty="0" smtClean="0">
                <a:latin typeface="Arial" charset="0"/>
              </a:rPr>
              <a:t>o</a:t>
            </a:r>
            <a:r>
              <a:rPr lang="sr-Cyrl-CS" sz="2400" dirty="0" smtClean="0">
                <a:latin typeface="Arial" charset="0"/>
              </a:rPr>
              <a:t>ектодермом... - 2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Cyrl-CS" sz="2400" dirty="0" smtClean="0">
                <a:latin typeface="Arial" charset="0"/>
              </a:rPr>
              <a:t>Пара-</a:t>
            </a:r>
            <a:r>
              <a:rPr lang="en-US" sz="2400" dirty="0" smtClean="0">
                <a:latin typeface="Arial" charset="0"/>
              </a:rPr>
              <a:t>a</a:t>
            </a:r>
            <a:r>
              <a:rPr lang="sr-Cyrl-CS" sz="2400" dirty="0" smtClean="0">
                <a:latin typeface="Arial" charset="0"/>
              </a:rPr>
              <a:t>ксијални мезод</a:t>
            </a:r>
            <a:r>
              <a:rPr lang="en-US" sz="2400" dirty="0" smtClean="0">
                <a:latin typeface="Arial" charset="0"/>
              </a:rPr>
              <a:t>e</a:t>
            </a:r>
            <a:r>
              <a:rPr lang="sr-Cyrl-CS" sz="2400" dirty="0" smtClean="0">
                <a:latin typeface="Arial" charset="0"/>
              </a:rPr>
              <a:t>рм и</a:t>
            </a:r>
            <a:r>
              <a:rPr lang="en-US" sz="2400" dirty="0" smtClean="0">
                <a:latin typeface="Arial" charset="0"/>
              </a:rPr>
              <a:t> </a:t>
            </a:r>
            <a:r>
              <a:rPr lang="sr-Cyrl-RS" sz="2400" dirty="0" smtClean="0">
                <a:latin typeface="Arial" charset="0"/>
              </a:rPr>
              <a:t>развој</a:t>
            </a:r>
            <a:r>
              <a:rPr lang="sr-Cyrl-CS" sz="2400" dirty="0" smtClean="0">
                <a:latin typeface="Arial" charset="0"/>
              </a:rPr>
              <a:t> крвних судова</a:t>
            </a:r>
            <a:r>
              <a:rPr lang="en-US" sz="2400" dirty="0" smtClean="0">
                <a:latin typeface="Arial" charset="0"/>
              </a:rPr>
              <a:t> </a:t>
            </a:r>
            <a:r>
              <a:rPr lang="sr-Cyrl-CS" sz="2400" dirty="0" smtClean="0">
                <a:latin typeface="Arial" charset="0"/>
              </a:rPr>
              <a:t>...</a:t>
            </a:r>
          </a:p>
          <a:p>
            <a:pPr eaLnBrk="1" hangingPunct="1">
              <a:lnSpc>
                <a:spcPct val="80000"/>
              </a:lnSpc>
              <a:defRPr/>
            </a:pPr>
            <a:endParaRPr lang="sr-Cyrl-CS" sz="2400" dirty="0" smtClean="0">
              <a:latin typeface="Arial" charset="0"/>
            </a:endParaRPr>
          </a:p>
        </p:txBody>
      </p:sp>
      <p:graphicFrame>
        <p:nvGraphicFramePr>
          <p:cNvPr id="1026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4283968" y="2276872"/>
          <a:ext cx="4680837" cy="40422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Photo Editor Photo" r:id="rId3" imgW="7621064" imgH="4619048" progId="">
                  <p:embed/>
                </p:oleObj>
              </mc:Choice>
              <mc:Fallback>
                <p:oleObj name="Photo Editor Photo" r:id="rId3" imgW="7621064" imgH="4619048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3968" y="2276872"/>
                        <a:ext cx="4680837" cy="40422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47269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15888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sr-Cyrl-CS" b="1" dirty="0" smtClean="0"/>
              <a:t>ЕМБРИОЛОГИЈА СОЧИВА...</a:t>
            </a:r>
            <a:endParaRPr lang="en-US" b="1" dirty="0" smtClean="0"/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18436" name="Picture 7" descr="S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413"/>
            <a:ext cx="9144000" cy="558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6819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rtain Call">
  <a:themeElements>
    <a:clrScheme name="Curtain Call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Curtain Call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rtain Call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rtain Call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Curtain Call</Template>
  <TotalTime>1035</TotalTime>
  <Words>746</Words>
  <Application>Microsoft Office PowerPoint</Application>
  <PresentationFormat>On-screen Show (4:3)</PresentationFormat>
  <Paragraphs>157</Paragraphs>
  <Slides>49</Slides>
  <Notes>2</Notes>
  <HiddenSlides>0</HiddenSlides>
  <MMClips>2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49</vt:i4>
      </vt:variant>
    </vt:vector>
  </HeadingPairs>
  <TitlesOfParts>
    <vt:vector size="56" baseType="lpstr">
      <vt:lpstr>Arial</vt:lpstr>
      <vt:lpstr>Courier New</vt:lpstr>
      <vt:lpstr>Tahoma</vt:lpstr>
      <vt:lpstr>Wingdings</vt:lpstr>
      <vt:lpstr>Curtain Call</vt:lpstr>
      <vt:lpstr>Photo Editor Photo</vt:lpstr>
      <vt:lpstr>CorelDRAW</vt:lpstr>
      <vt:lpstr>Увод   ЕМБРИОЛОГИЈА ОКА АНАТОМИЈА ОКА  Аудио запис, 2020.  </vt:lpstr>
      <vt:lpstr>PowerPoint Presentation</vt:lpstr>
      <vt:lpstr>Увод у Oфталмологију</vt:lpstr>
      <vt:lpstr>Развиће органа вида</vt:lpstr>
      <vt:lpstr>Деривати неуроектодерма</vt:lpstr>
      <vt:lpstr>Деривати  површинског ектодерма</vt:lpstr>
      <vt:lpstr>Деривати мезенхима</vt:lpstr>
      <vt:lpstr>Основе  ембриологије ока</vt:lpstr>
      <vt:lpstr>ЕМБРИОЛОГИЈА СОЧИВА...</vt:lpstr>
      <vt:lpstr>РАЗВОЈ МРЕЖЊАЧЕ</vt:lpstr>
      <vt:lpstr>Видни живац – развој</vt:lpstr>
      <vt:lpstr>Развој рожњаче</vt:lpstr>
      <vt:lpstr>Развој капака и сузне злезде</vt:lpstr>
      <vt:lpstr>Развој хороидее</vt:lpstr>
      <vt:lpstr>Развој цилијарног тела</vt:lpstr>
      <vt:lpstr>Развој ириса</vt:lpstr>
      <vt:lpstr>Хронолошки ток  током раног развоја ока</vt:lpstr>
      <vt:lpstr>Хронолошки ток  током раног развоја ока</vt:lpstr>
      <vt:lpstr>Хронолошки ток  током раног развоја ока</vt:lpstr>
      <vt:lpstr>Хронолошки ток  током каснијег развоја ока</vt:lpstr>
      <vt:lpstr>ОРБИТА И ВАСКУЛАРИЗАЦИЈА </vt:lpstr>
      <vt:lpstr>”Око је развојни, истурени део мозга,...”</vt:lpstr>
      <vt:lpstr>АНАТОМИЈА ОКА</vt:lpstr>
      <vt:lpstr>ПРЕДЊИ СЕГМЕНТ ОКА: капци, сузни апарат, конјунктива, рожњача, склера, дужица,  сочиво, део стакластог тела... </vt:lpstr>
      <vt:lpstr>Задњи сегмент ока ОЧНО ДНО, фундус  4 анатомска елемента,...</vt:lpstr>
      <vt:lpstr>PowerPoint Presentation</vt:lpstr>
      <vt:lpstr>Техника офталмолошког прегледа и  офталмолошки пацијент! </vt:lpstr>
      <vt:lpstr>Видна оштрина - ВИЗУС</vt:lpstr>
      <vt:lpstr> ФУНКЦИОНАЛНА ДИЈАГНОСТИКА   ГОЛДМАН-ОВА  КОНТАКТНА ПРИЗМА  са три огледала </vt:lpstr>
      <vt:lpstr>PowerPoint Presentation</vt:lpstr>
      <vt:lpstr>Мотилитет очне јабучице и булбомотори   </vt:lpstr>
      <vt:lpstr>Дијагностичке позиције погледа  Бинокуларни вид  Caver  тест,...</vt:lpstr>
      <vt:lpstr>Клиничка офталмолошка испитивања </vt:lpstr>
      <vt:lpstr>ПАХИМЕТРИЈА ЦЕНТРАЛНА ДЕБЉИНА РОЖЊАЧЕ </vt:lpstr>
      <vt:lpstr>Голдман-ова призма ФУНДУС, КОМОРНИ УГАО,... </vt:lpstr>
      <vt:lpstr>Компјутеризована периметрија ширина видног поља и испади,...  </vt:lpstr>
      <vt:lpstr>ТОНОМЕТРИЈА – МЕРЕЊЕ  очног притиска, ИОП-а</vt:lpstr>
      <vt:lpstr>ГОНИОСКОПИЈА   ШИРИНА КОМОРНОГ УГЛА, АБНОРМАЛНОСТИ,...</vt:lpstr>
      <vt:lpstr>ОФТАЛМОСКОПИЈЕ директна и индиректна </vt:lpstr>
      <vt:lpstr>Морфолошке промене главе очног нерва - ПНО</vt:lpstr>
      <vt:lpstr>КОЛОРНИ ВИД  ИШИХАРА-ТЕСТ, таблице  </vt:lpstr>
      <vt:lpstr>Колорни вид и функционалне  методе – нијанси  ... у отежаним атмосверским условима </vt:lpstr>
      <vt:lpstr>Упоредна функционална дијагностика   "ФА" → Ултразвучни преглед </vt:lpstr>
      <vt:lpstr>УЛТРАЗВУЧНА  ДИЈАГНОСТИКА Б СКЕН – ТРОДИМЕНЗИОЛНЕ СТРУКТУРЕ  ОКА</vt:lpstr>
      <vt:lpstr>Електродијгностика  "ВЕП"</vt:lpstr>
      <vt:lpstr>ИМАГИНГ - ТЕХНИКЕ   "ОСТ “, " HRT“ ГЛАВЕ ОЧНОГ НЕРВА </vt:lpstr>
      <vt:lpstr>“СT "– БУЛБУСА (A), ОРБИТЕ (B)</vt:lpstr>
      <vt:lpstr>"MРИ" ока и ендокранијума  АНАЛИЗА</vt:lpstr>
      <vt:lpstr>Хвала на пажњи </vt:lpstr>
    </vt:vector>
  </TitlesOfParts>
  <Company>Boox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ЕМБРИОЛОГИЈА ОКА</dc:title>
  <dc:creator>Info</dc:creator>
  <cp:lastModifiedBy>Windows User</cp:lastModifiedBy>
  <cp:revision>671</cp:revision>
  <dcterms:created xsi:type="dcterms:W3CDTF">2011-01-07T17:49:56Z</dcterms:created>
  <dcterms:modified xsi:type="dcterms:W3CDTF">2020-09-26T09:58:12Z</dcterms:modified>
</cp:coreProperties>
</file>